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omments/comment1.xml" ContentType="application/vnd.openxmlformats-officedocument.presentationml.comments+xml"/>
  <Override PartName="/ppt/notesSlides/notesSlide47.xml" ContentType="application/vnd.openxmlformats-officedocument.presentationml.notesSlide+xml"/>
  <Override PartName="/ppt/comments/comment2.xml" ContentType="application/vnd.openxmlformats-officedocument.presentationml.comments+xml"/>
  <Override PartName="/ppt/notesSlides/notesSlide48.xml" ContentType="application/vnd.openxmlformats-officedocument.presentationml.notesSlide+xml"/>
  <Override PartName="/ppt/comments/comment3.xml" ContentType="application/vnd.openxmlformats-officedocument.presentationml.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545" r:id="rId5"/>
  </p:sldMasterIdLst>
  <p:notesMasterIdLst>
    <p:notesMasterId r:id="rId103"/>
  </p:notesMasterIdLst>
  <p:handoutMasterIdLst>
    <p:handoutMasterId r:id="rId104"/>
  </p:handoutMasterIdLst>
  <p:sldIdLst>
    <p:sldId id="256" r:id="rId6"/>
    <p:sldId id="660" r:id="rId7"/>
    <p:sldId id="647" r:id="rId8"/>
    <p:sldId id="651" r:id="rId9"/>
    <p:sldId id="650" r:id="rId10"/>
    <p:sldId id="649" r:id="rId11"/>
    <p:sldId id="652" r:id="rId12"/>
    <p:sldId id="653" r:id="rId13"/>
    <p:sldId id="654" r:id="rId14"/>
    <p:sldId id="655" r:id="rId15"/>
    <p:sldId id="656" r:id="rId16"/>
    <p:sldId id="657" r:id="rId17"/>
    <p:sldId id="658" r:id="rId18"/>
    <p:sldId id="659" r:id="rId19"/>
    <p:sldId id="513" r:id="rId20"/>
    <p:sldId id="517" r:id="rId21"/>
    <p:sldId id="568" r:id="rId22"/>
    <p:sldId id="618" r:id="rId23"/>
    <p:sldId id="619" r:id="rId24"/>
    <p:sldId id="620" r:id="rId25"/>
    <p:sldId id="573" r:id="rId26"/>
    <p:sldId id="574" r:id="rId27"/>
    <p:sldId id="621" r:id="rId28"/>
    <p:sldId id="622" r:id="rId29"/>
    <p:sldId id="623" r:id="rId30"/>
    <p:sldId id="624" r:id="rId31"/>
    <p:sldId id="575" r:id="rId32"/>
    <p:sldId id="524" r:id="rId33"/>
    <p:sldId id="527" r:id="rId34"/>
    <p:sldId id="576" r:id="rId35"/>
    <p:sldId id="577" r:id="rId36"/>
    <p:sldId id="578" r:id="rId37"/>
    <p:sldId id="579" r:id="rId38"/>
    <p:sldId id="580" r:id="rId39"/>
    <p:sldId id="581" r:id="rId40"/>
    <p:sldId id="582" r:id="rId41"/>
    <p:sldId id="528" r:id="rId42"/>
    <p:sldId id="583" r:id="rId43"/>
    <p:sldId id="531" r:id="rId44"/>
    <p:sldId id="584" r:id="rId45"/>
    <p:sldId id="585" r:id="rId46"/>
    <p:sldId id="586" r:id="rId47"/>
    <p:sldId id="587" r:id="rId48"/>
    <p:sldId id="588" r:id="rId49"/>
    <p:sldId id="589" r:id="rId50"/>
    <p:sldId id="530" r:id="rId51"/>
    <p:sldId id="590" r:id="rId52"/>
    <p:sldId id="591" r:id="rId53"/>
    <p:sldId id="592" r:id="rId54"/>
    <p:sldId id="593" r:id="rId55"/>
    <p:sldId id="594" r:id="rId56"/>
    <p:sldId id="595" r:id="rId57"/>
    <p:sldId id="596" r:id="rId58"/>
    <p:sldId id="597" r:id="rId59"/>
    <p:sldId id="598" r:id="rId60"/>
    <p:sldId id="599" r:id="rId61"/>
    <p:sldId id="600" r:id="rId62"/>
    <p:sldId id="601" r:id="rId63"/>
    <p:sldId id="602" r:id="rId64"/>
    <p:sldId id="603" r:id="rId65"/>
    <p:sldId id="604" r:id="rId66"/>
    <p:sldId id="606" r:id="rId67"/>
    <p:sldId id="607" r:id="rId68"/>
    <p:sldId id="605" r:id="rId69"/>
    <p:sldId id="608" r:id="rId70"/>
    <p:sldId id="609" r:id="rId71"/>
    <p:sldId id="610" r:id="rId72"/>
    <p:sldId id="611" r:id="rId73"/>
    <p:sldId id="612" r:id="rId74"/>
    <p:sldId id="614" r:id="rId75"/>
    <p:sldId id="613" r:id="rId76"/>
    <p:sldId id="615" r:id="rId77"/>
    <p:sldId id="616" r:id="rId78"/>
    <p:sldId id="617" r:id="rId79"/>
    <p:sldId id="625" r:id="rId80"/>
    <p:sldId id="626" r:id="rId81"/>
    <p:sldId id="627" r:id="rId82"/>
    <p:sldId id="628" r:id="rId83"/>
    <p:sldId id="629" r:id="rId84"/>
    <p:sldId id="630" r:id="rId85"/>
    <p:sldId id="631" r:id="rId86"/>
    <p:sldId id="632" r:id="rId87"/>
    <p:sldId id="633" r:id="rId88"/>
    <p:sldId id="634" r:id="rId89"/>
    <p:sldId id="635" r:id="rId90"/>
    <p:sldId id="636" r:id="rId91"/>
    <p:sldId id="637" r:id="rId92"/>
    <p:sldId id="638" r:id="rId93"/>
    <p:sldId id="639" r:id="rId94"/>
    <p:sldId id="640" r:id="rId95"/>
    <p:sldId id="641" r:id="rId96"/>
    <p:sldId id="642" r:id="rId97"/>
    <p:sldId id="643" r:id="rId98"/>
    <p:sldId id="644" r:id="rId99"/>
    <p:sldId id="645" r:id="rId100"/>
    <p:sldId id="646" r:id="rId101"/>
    <p:sldId id="532" r:id="rId10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D469420F-1B9D-C345-A3CD-4F5C159353B0}">
          <p14:sldIdLst>
            <p14:sldId id="256"/>
            <p14:sldId id="660"/>
            <p14:sldId id="647"/>
            <p14:sldId id="651"/>
            <p14:sldId id="650"/>
            <p14:sldId id="649"/>
            <p14:sldId id="652"/>
            <p14:sldId id="653"/>
            <p14:sldId id="654"/>
            <p14:sldId id="655"/>
            <p14:sldId id="656"/>
            <p14:sldId id="657"/>
            <p14:sldId id="658"/>
            <p14:sldId id="659"/>
            <p14:sldId id="513"/>
            <p14:sldId id="517"/>
            <p14:sldId id="568"/>
            <p14:sldId id="618"/>
            <p14:sldId id="619"/>
            <p14:sldId id="620"/>
            <p14:sldId id="573"/>
            <p14:sldId id="574"/>
            <p14:sldId id="621"/>
            <p14:sldId id="622"/>
            <p14:sldId id="623"/>
            <p14:sldId id="624"/>
            <p14:sldId id="575"/>
            <p14:sldId id="524"/>
            <p14:sldId id="527"/>
            <p14:sldId id="576"/>
            <p14:sldId id="577"/>
            <p14:sldId id="578"/>
            <p14:sldId id="579"/>
            <p14:sldId id="580"/>
            <p14:sldId id="581"/>
            <p14:sldId id="582"/>
            <p14:sldId id="528"/>
            <p14:sldId id="583"/>
            <p14:sldId id="531"/>
            <p14:sldId id="584"/>
            <p14:sldId id="585"/>
            <p14:sldId id="586"/>
            <p14:sldId id="587"/>
            <p14:sldId id="588"/>
            <p14:sldId id="589"/>
            <p14:sldId id="530"/>
            <p14:sldId id="590"/>
            <p14:sldId id="591"/>
            <p14:sldId id="592"/>
            <p14:sldId id="593"/>
            <p14:sldId id="594"/>
            <p14:sldId id="595"/>
            <p14:sldId id="596"/>
            <p14:sldId id="597"/>
            <p14:sldId id="598"/>
            <p14:sldId id="599"/>
            <p14:sldId id="600"/>
            <p14:sldId id="601"/>
            <p14:sldId id="602"/>
            <p14:sldId id="603"/>
            <p14:sldId id="604"/>
            <p14:sldId id="606"/>
            <p14:sldId id="607"/>
            <p14:sldId id="605"/>
            <p14:sldId id="608"/>
            <p14:sldId id="609"/>
            <p14:sldId id="610"/>
            <p14:sldId id="611"/>
            <p14:sldId id="612"/>
            <p14:sldId id="614"/>
            <p14:sldId id="613"/>
            <p14:sldId id="615"/>
            <p14:sldId id="616"/>
            <p14:sldId id="617"/>
            <p14:sldId id="625"/>
            <p14:sldId id="626"/>
            <p14:sldId id="627"/>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532"/>
          </p14:sldIdLst>
        </p14:section>
      </p14:sectionLst>
    </p:ext>
    <p:ext uri="{EFAFB233-063F-42B5-8137-9DF3F51BA10A}">
      <p15:sldGuideLst xmlns:p15="http://schemas.microsoft.com/office/powerpoint/2012/main">
        <p15:guide id="1" orient="horz" pos="2961">
          <p15:clr>
            <a:srgbClr val="A4A3A4"/>
          </p15:clr>
        </p15:guide>
        <p15:guide id="2" orient="horz" pos="3239">
          <p15:clr>
            <a:srgbClr val="A4A3A4"/>
          </p15:clr>
        </p15:guide>
        <p15:guide id="3" orient="horz" pos="3146">
          <p15:clr>
            <a:srgbClr val="A4A3A4"/>
          </p15:clr>
        </p15:guide>
        <p15:guide id="4" orient="horz" pos="545">
          <p15:clr>
            <a:srgbClr val="A4A3A4"/>
          </p15:clr>
        </p15:guide>
        <p15:guide id="5" orient="horz" pos="1721">
          <p15:clr>
            <a:srgbClr val="A4A3A4"/>
          </p15:clr>
        </p15:guide>
        <p15:guide id="6" orient="horz" pos="2666">
          <p15:clr>
            <a:srgbClr val="A4A3A4"/>
          </p15:clr>
        </p15:guide>
        <p15:guide id="7" orient="horz" pos="294">
          <p15:clr>
            <a:srgbClr val="A4A3A4"/>
          </p15:clr>
        </p15:guide>
        <p15:guide id="8" orient="horz" pos="1226">
          <p15:clr>
            <a:srgbClr val="A4A3A4"/>
          </p15:clr>
        </p15:guide>
        <p15:guide id="9" pos="3149">
          <p15:clr>
            <a:srgbClr val="A4A3A4"/>
          </p15:clr>
        </p15:guide>
        <p15:guide id="10" pos="2996">
          <p15:clr>
            <a:srgbClr val="A4A3A4"/>
          </p15:clr>
        </p15:guide>
        <p15:guide id="11" pos="5470">
          <p15:clr>
            <a:srgbClr val="A4A3A4"/>
          </p15:clr>
        </p15:guide>
        <p15:guide id="12" pos="431">
          <p15:clr>
            <a:srgbClr val="A4A3A4"/>
          </p15:clr>
        </p15:guide>
        <p15:guide id="13" pos="3218">
          <p15:clr>
            <a:srgbClr val="A4A3A4"/>
          </p15:clr>
        </p15:guide>
        <p15:guide id="14" pos="36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B"/>
    <a:srgbClr val="ED7D31"/>
    <a:srgbClr val="4ACBD6"/>
    <a:srgbClr val="FFC000"/>
    <a:srgbClr val="A9D18E"/>
    <a:srgbClr val="5B9BD5"/>
    <a:srgbClr val="FFC80F"/>
    <a:srgbClr val="6A6A6A"/>
    <a:srgbClr val="767171"/>
    <a:srgbClr val="FFCC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3080" autoAdjust="0"/>
  </p:normalViewPr>
  <p:slideViewPr>
    <p:cSldViewPr snapToGrid="0" snapToObjects="1">
      <p:cViewPr varScale="1">
        <p:scale>
          <a:sx n="141" d="100"/>
          <a:sy n="141" d="100"/>
        </p:scale>
        <p:origin x="726" y="102"/>
      </p:cViewPr>
      <p:guideLst>
        <p:guide orient="horz" pos="2961"/>
        <p:guide orient="horz" pos="3239"/>
        <p:guide orient="horz" pos="3146"/>
        <p:guide orient="horz" pos="545"/>
        <p:guide orient="horz" pos="1721"/>
        <p:guide orient="horz" pos="2666"/>
        <p:guide orient="horz" pos="294"/>
        <p:guide orient="horz" pos="1226"/>
        <p:guide pos="3149"/>
        <p:guide pos="2996"/>
        <p:guide pos="5470"/>
        <p:guide pos="431"/>
        <p:guide pos="3218"/>
        <p:guide pos="369"/>
      </p:guideLst>
    </p:cSldViewPr>
  </p:slideViewPr>
  <p:outlineViewPr>
    <p:cViewPr>
      <p:scale>
        <a:sx n="33" d="100"/>
        <a:sy n="33" d="100"/>
      </p:scale>
      <p:origin x="0" y="0"/>
    </p:cViewPr>
  </p:outlineViewPr>
  <p:notesTextViewPr>
    <p:cViewPr>
      <p:scale>
        <a:sx n="3" d="2"/>
        <a:sy n="3" d="2"/>
      </p:scale>
      <p:origin x="0" y="0"/>
    </p:cViewPr>
  </p:notesTextViewPr>
  <p:sorterViewPr>
    <p:cViewPr>
      <p:scale>
        <a:sx n="149" d="100"/>
        <a:sy n="149" d="100"/>
      </p:scale>
      <p:origin x="0" y="0"/>
    </p:cViewPr>
  </p:sorterViewPr>
  <p:notesViewPr>
    <p:cSldViewPr snapToGrid="0" snapToObjects="1">
      <p:cViewPr varScale="1">
        <p:scale>
          <a:sx n="135" d="100"/>
          <a:sy n="135" d="100"/>
        </p:scale>
        <p:origin x="-238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07" Type="http://schemas.openxmlformats.org/officeDocument/2006/relationships/viewProps" Target="viewProps.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notesMaster" Target="notesMasters/notesMaster1.xml"/><Relationship Id="rId108" Type="http://schemas.openxmlformats.org/officeDocument/2006/relationships/theme" Target="theme/theme1.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tableStyles" Target="tableStyle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1-02-21T21:57:27.285" idx="1">
    <p:pos x="10" y="10"/>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1-02-21T21:57:27.285" idx="1">
    <p:pos x="10" y="10"/>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2-21T21:57:27.285"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D0434DF-B8A4-4DA0-81FD-D7D61D7A0843}" type="datetime1">
              <a:rPr lang="en-US" altLang="zh-CN" smtClean="0"/>
              <a:t>3/1/2021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D75F9FA-EFCB-B045-8655-6CF6AAECE7AD}" type="slidenum">
              <a:rPr lang="en-US" smtClean="0"/>
              <a:t>‹#›</a:t>
            </a:fld>
            <a:endParaRPr lang="en-US"/>
          </a:p>
        </p:txBody>
      </p:sp>
    </p:spTree>
    <p:extLst>
      <p:ext uri="{BB962C8B-B14F-4D97-AF65-F5344CB8AC3E}">
        <p14:creationId xmlns:p14="http://schemas.microsoft.com/office/powerpoint/2010/main" val="157574754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5133E7B-1CA0-47DF-AF10-95A3F2AACD52}" type="datetime1">
              <a:rPr lang="en-US" altLang="zh-CN" smtClean="0"/>
              <a:t>3/1/2021</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7AB7CF-70DA-A148-9842-61A7B7C7A363}" type="slidenum">
              <a:rPr lang="en-US" smtClean="0"/>
              <a:t>‹#›</a:t>
            </a:fld>
            <a:endParaRPr lang="en-US"/>
          </a:p>
        </p:txBody>
      </p:sp>
    </p:spTree>
    <p:extLst>
      <p:ext uri="{BB962C8B-B14F-4D97-AF65-F5344CB8AC3E}">
        <p14:creationId xmlns:p14="http://schemas.microsoft.com/office/powerpoint/2010/main" val="4142721204"/>
      </p:ext>
    </p:extLst>
  </p:cSld>
  <p:clrMap bg1="lt1" tx1="dk1" bg2="lt2" tx2="dk2" accent1="accent1" accent2="accent2" accent3="accent3" accent4="accent4" accent5="accent5" accent6="accent6" hlink="hlink" folHlink="folHlink"/>
  <p:hf/>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007AB7CF-70DA-A148-9842-61A7B7C7A363}" type="slidenum">
              <a:rPr lang="en-US" smtClean="0"/>
              <a:t>1</a:t>
            </a:fld>
            <a:endParaRPr lang="en-US"/>
          </a:p>
        </p:txBody>
      </p:sp>
      <p:sp>
        <p:nvSpPr>
          <p:cNvPr id="5" name="日期占位符 4"/>
          <p:cNvSpPr>
            <a:spLocks noGrp="1"/>
          </p:cNvSpPr>
          <p:nvPr>
            <p:ph type="dt" idx="11"/>
          </p:nvPr>
        </p:nvSpPr>
        <p:spPr/>
        <p:txBody>
          <a:bodyPr/>
          <a:lstStyle/>
          <a:p>
            <a:fld id="{F4D2D32C-8FF0-4C59-81EA-6FAE546A31C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页眉占位符 6"/>
          <p:cNvSpPr>
            <a:spLocks noGrp="1"/>
          </p:cNvSpPr>
          <p:nvPr>
            <p:ph type="hdr" sz="quarter" idx="13"/>
          </p:nvPr>
        </p:nvSpPr>
        <p:spPr/>
        <p:txBody>
          <a:bodyPr/>
          <a:lstStyle/>
          <a:p>
            <a:endParaRPr lang="en-US"/>
          </a:p>
        </p:txBody>
      </p:sp>
    </p:spTree>
    <p:extLst>
      <p:ext uri="{BB962C8B-B14F-4D97-AF65-F5344CB8AC3E}">
        <p14:creationId xmlns:p14="http://schemas.microsoft.com/office/powerpoint/2010/main" val="3242646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16</a:t>
            </a:fld>
            <a:endParaRPr lang="en-US"/>
          </a:p>
        </p:txBody>
      </p:sp>
    </p:spTree>
    <p:extLst>
      <p:ext uri="{BB962C8B-B14F-4D97-AF65-F5344CB8AC3E}">
        <p14:creationId xmlns:p14="http://schemas.microsoft.com/office/powerpoint/2010/main" val="239320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17</a:t>
            </a:fld>
            <a:endParaRPr lang="en-US"/>
          </a:p>
        </p:txBody>
      </p:sp>
    </p:spTree>
    <p:extLst>
      <p:ext uri="{BB962C8B-B14F-4D97-AF65-F5344CB8AC3E}">
        <p14:creationId xmlns:p14="http://schemas.microsoft.com/office/powerpoint/2010/main" val="901250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18</a:t>
            </a:fld>
            <a:endParaRPr lang="en-US"/>
          </a:p>
        </p:txBody>
      </p:sp>
    </p:spTree>
    <p:extLst>
      <p:ext uri="{BB962C8B-B14F-4D97-AF65-F5344CB8AC3E}">
        <p14:creationId xmlns:p14="http://schemas.microsoft.com/office/powerpoint/2010/main" val="3915061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19</a:t>
            </a:fld>
            <a:endParaRPr lang="en-US"/>
          </a:p>
        </p:txBody>
      </p:sp>
    </p:spTree>
    <p:extLst>
      <p:ext uri="{BB962C8B-B14F-4D97-AF65-F5344CB8AC3E}">
        <p14:creationId xmlns:p14="http://schemas.microsoft.com/office/powerpoint/2010/main" val="1235884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20</a:t>
            </a:fld>
            <a:endParaRPr lang="en-US"/>
          </a:p>
        </p:txBody>
      </p:sp>
    </p:spTree>
    <p:extLst>
      <p:ext uri="{BB962C8B-B14F-4D97-AF65-F5344CB8AC3E}">
        <p14:creationId xmlns:p14="http://schemas.microsoft.com/office/powerpoint/2010/main" val="143777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21</a:t>
            </a:fld>
            <a:endParaRPr lang="en-US"/>
          </a:p>
        </p:txBody>
      </p:sp>
    </p:spTree>
    <p:extLst>
      <p:ext uri="{BB962C8B-B14F-4D97-AF65-F5344CB8AC3E}">
        <p14:creationId xmlns:p14="http://schemas.microsoft.com/office/powerpoint/2010/main" val="1903124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22</a:t>
            </a:fld>
            <a:endParaRPr lang="en-US"/>
          </a:p>
        </p:txBody>
      </p:sp>
    </p:spTree>
    <p:extLst>
      <p:ext uri="{BB962C8B-B14F-4D97-AF65-F5344CB8AC3E}">
        <p14:creationId xmlns:p14="http://schemas.microsoft.com/office/powerpoint/2010/main" val="1284983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23</a:t>
            </a:fld>
            <a:endParaRPr lang="en-US"/>
          </a:p>
        </p:txBody>
      </p:sp>
    </p:spTree>
    <p:extLst>
      <p:ext uri="{BB962C8B-B14F-4D97-AF65-F5344CB8AC3E}">
        <p14:creationId xmlns:p14="http://schemas.microsoft.com/office/powerpoint/2010/main" val="1109924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24</a:t>
            </a:fld>
            <a:endParaRPr lang="en-US"/>
          </a:p>
        </p:txBody>
      </p:sp>
    </p:spTree>
    <p:extLst>
      <p:ext uri="{BB962C8B-B14F-4D97-AF65-F5344CB8AC3E}">
        <p14:creationId xmlns:p14="http://schemas.microsoft.com/office/powerpoint/2010/main" val="576452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1" dirty="0">
                <a:solidFill>
                  <a:srgbClr val="A0A1A7"/>
                </a:solidFill>
                <a:effectLst/>
                <a:latin typeface="Source Code Pro"/>
              </a:rPr>
              <a:t>如果遇到“</a:t>
            </a:r>
            <a:r>
              <a:rPr lang="en-US" altLang="zh-CN" b="0" i="1" dirty="0">
                <a:solidFill>
                  <a:srgbClr val="A0A1A7"/>
                </a:solidFill>
                <a:effectLst/>
                <a:latin typeface="Source Code Pro"/>
              </a:rPr>
              <a:t>and”</a:t>
            </a:r>
            <a:r>
              <a:rPr lang="zh-CN" altLang="en-US" b="0" i="1" dirty="0">
                <a:solidFill>
                  <a:srgbClr val="A0A1A7"/>
                </a:solidFill>
                <a:effectLst/>
                <a:latin typeface="Source Code Pro"/>
              </a:rPr>
              <a:t>，则将其后的三个单词作为三个终结符表达式连成一个简单句子</a:t>
            </a:r>
            <a:r>
              <a:rPr lang="en-US" altLang="zh-CN" b="0" i="1" dirty="0" err="1">
                <a:solidFill>
                  <a:srgbClr val="A0A1A7"/>
                </a:solidFill>
                <a:effectLst/>
                <a:latin typeface="Source Code Pro"/>
              </a:rPr>
              <a:t>SentenceNode</a:t>
            </a:r>
            <a:r>
              <a:rPr lang="zh-CN" altLang="en-US" b="0" i="1" dirty="0">
                <a:solidFill>
                  <a:srgbClr val="A0A1A7"/>
                </a:solidFill>
                <a:effectLst/>
                <a:latin typeface="Source Code Pro"/>
              </a:rPr>
              <a:t>作为“</a:t>
            </a:r>
            <a:r>
              <a:rPr lang="en-US" altLang="zh-CN" b="0" i="1" dirty="0">
                <a:solidFill>
                  <a:srgbClr val="A0A1A7"/>
                </a:solidFill>
                <a:effectLst/>
                <a:latin typeface="Source Code Pro"/>
              </a:rPr>
              <a:t>and”</a:t>
            </a:r>
            <a:r>
              <a:rPr lang="zh-CN" altLang="en-US" b="0" i="1" dirty="0">
                <a:solidFill>
                  <a:srgbClr val="A0A1A7"/>
                </a:solidFill>
                <a:effectLst/>
                <a:latin typeface="Source Code Pro"/>
              </a:rPr>
              <a:t>的右表达式，而将从栈顶弹出的表达式作为“</a:t>
            </a:r>
            <a:r>
              <a:rPr lang="en-US" altLang="zh-CN" b="0" i="1" dirty="0">
                <a:solidFill>
                  <a:srgbClr val="A0A1A7"/>
                </a:solidFill>
                <a:effectLst/>
                <a:latin typeface="Source Code Pro"/>
              </a:rPr>
              <a:t>and”</a:t>
            </a:r>
            <a:r>
              <a:rPr lang="zh-CN" altLang="en-US" b="0" i="1" dirty="0">
                <a:solidFill>
                  <a:srgbClr val="A0A1A7"/>
                </a:solidFill>
                <a:effectLst/>
                <a:latin typeface="Source Code Pro"/>
              </a:rPr>
              <a:t>的左表达式，最后将新的“</a:t>
            </a:r>
            <a:r>
              <a:rPr lang="en-US" altLang="zh-CN" b="0" i="1" dirty="0">
                <a:solidFill>
                  <a:srgbClr val="A0A1A7"/>
                </a:solidFill>
                <a:effectLst/>
                <a:latin typeface="Source Code Pro"/>
              </a:rPr>
              <a:t>and”</a:t>
            </a:r>
            <a:r>
              <a:rPr lang="zh-CN" altLang="en-US" b="0" i="1" dirty="0">
                <a:solidFill>
                  <a:srgbClr val="A0A1A7"/>
                </a:solidFill>
                <a:effectLst/>
                <a:latin typeface="Source Code Pro"/>
              </a:rPr>
              <a:t>表达式压入栈中</a:t>
            </a:r>
            <a:endParaRPr lang="en-US" altLang="zh-CN" baseline="0"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25</a:t>
            </a:fld>
            <a:endParaRPr lang="en-US"/>
          </a:p>
        </p:txBody>
      </p:sp>
    </p:spTree>
    <p:extLst>
      <p:ext uri="{BB962C8B-B14F-4D97-AF65-F5344CB8AC3E}">
        <p14:creationId xmlns:p14="http://schemas.microsoft.com/office/powerpoint/2010/main" val="2437865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a:t>
            </a:fld>
            <a:endParaRPr lang="en-US"/>
          </a:p>
        </p:txBody>
      </p:sp>
    </p:spTree>
    <p:extLst>
      <p:ext uri="{BB962C8B-B14F-4D97-AF65-F5344CB8AC3E}">
        <p14:creationId xmlns:p14="http://schemas.microsoft.com/office/powerpoint/2010/main" val="2546848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26</a:t>
            </a:fld>
            <a:endParaRPr lang="en-US"/>
          </a:p>
        </p:txBody>
      </p:sp>
    </p:spTree>
    <p:extLst>
      <p:ext uri="{BB962C8B-B14F-4D97-AF65-F5344CB8AC3E}">
        <p14:creationId xmlns:p14="http://schemas.microsoft.com/office/powerpoint/2010/main" val="637578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27</a:t>
            </a:fld>
            <a:endParaRPr lang="en-US"/>
          </a:p>
        </p:txBody>
      </p:sp>
    </p:spTree>
    <p:extLst>
      <p:ext uri="{BB962C8B-B14F-4D97-AF65-F5344CB8AC3E}">
        <p14:creationId xmlns:p14="http://schemas.microsoft.com/office/powerpoint/2010/main" val="3681448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28</a:t>
            </a:fld>
            <a:endParaRPr lang="en-US"/>
          </a:p>
        </p:txBody>
      </p:sp>
    </p:spTree>
    <p:extLst>
      <p:ext uri="{BB962C8B-B14F-4D97-AF65-F5344CB8AC3E}">
        <p14:creationId xmlns:p14="http://schemas.microsoft.com/office/powerpoint/2010/main" val="37956622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29</a:t>
            </a:fld>
            <a:endParaRPr lang="en-US"/>
          </a:p>
        </p:txBody>
      </p:sp>
    </p:spTree>
    <p:extLst>
      <p:ext uri="{BB962C8B-B14F-4D97-AF65-F5344CB8AC3E}">
        <p14:creationId xmlns:p14="http://schemas.microsoft.com/office/powerpoint/2010/main" val="143044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30</a:t>
            </a:fld>
            <a:endParaRPr lang="en-US"/>
          </a:p>
        </p:txBody>
      </p:sp>
    </p:spTree>
    <p:extLst>
      <p:ext uri="{BB962C8B-B14F-4D97-AF65-F5344CB8AC3E}">
        <p14:creationId xmlns:p14="http://schemas.microsoft.com/office/powerpoint/2010/main" val="1603239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31</a:t>
            </a:fld>
            <a:endParaRPr lang="en-US"/>
          </a:p>
        </p:txBody>
      </p:sp>
    </p:spTree>
    <p:extLst>
      <p:ext uri="{BB962C8B-B14F-4D97-AF65-F5344CB8AC3E}">
        <p14:creationId xmlns:p14="http://schemas.microsoft.com/office/powerpoint/2010/main" val="36354130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32</a:t>
            </a:fld>
            <a:endParaRPr lang="en-US"/>
          </a:p>
        </p:txBody>
      </p:sp>
    </p:spTree>
    <p:extLst>
      <p:ext uri="{BB962C8B-B14F-4D97-AF65-F5344CB8AC3E}">
        <p14:creationId xmlns:p14="http://schemas.microsoft.com/office/powerpoint/2010/main" val="362641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33</a:t>
            </a:fld>
            <a:endParaRPr lang="en-US"/>
          </a:p>
        </p:txBody>
      </p:sp>
    </p:spTree>
    <p:extLst>
      <p:ext uri="{BB962C8B-B14F-4D97-AF65-F5344CB8AC3E}">
        <p14:creationId xmlns:p14="http://schemas.microsoft.com/office/powerpoint/2010/main" val="31996673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34</a:t>
            </a:fld>
            <a:endParaRPr lang="en-US"/>
          </a:p>
        </p:txBody>
      </p:sp>
    </p:spTree>
    <p:extLst>
      <p:ext uri="{BB962C8B-B14F-4D97-AF65-F5344CB8AC3E}">
        <p14:creationId xmlns:p14="http://schemas.microsoft.com/office/powerpoint/2010/main" val="10751276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35</a:t>
            </a:fld>
            <a:endParaRPr lang="en-US"/>
          </a:p>
        </p:txBody>
      </p:sp>
    </p:spTree>
    <p:extLst>
      <p:ext uri="{BB962C8B-B14F-4D97-AF65-F5344CB8AC3E}">
        <p14:creationId xmlns:p14="http://schemas.microsoft.com/office/powerpoint/2010/main" val="3077012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a:t>
            </a:fld>
            <a:endParaRPr lang="en-US"/>
          </a:p>
        </p:txBody>
      </p:sp>
    </p:spTree>
    <p:extLst>
      <p:ext uri="{BB962C8B-B14F-4D97-AF65-F5344CB8AC3E}">
        <p14:creationId xmlns:p14="http://schemas.microsoft.com/office/powerpoint/2010/main" val="35515950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36</a:t>
            </a:fld>
            <a:endParaRPr lang="en-US"/>
          </a:p>
        </p:txBody>
      </p:sp>
    </p:spTree>
    <p:extLst>
      <p:ext uri="{BB962C8B-B14F-4D97-AF65-F5344CB8AC3E}">
        <p14:creationId xmlns:p14="http://schemas.microsoft.com/office/powerpoint/2010/main" val="35169364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37</a:t>
            </a:fld>
            <a:endParaRPr lang="en-US"/>
          </a:p>
        </p:txBody>
      </p:sp>
    </p:spTree>
    <p:extLst>
      <p:ext uri="{BB962C8B-B14F-4D97-AF65-F5344CB8AC3E}">
        <p14:creationId xmlns:p14="http://schemas.microsoft.com/office/powerpoint/2010/main" val="41981968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38</a:t>
            </a:fld>
            <a:endParaRPr lang="en-US"/>
          </a:p>
        </p:txBody>
      </p:sp>
    </p:spTree>
    <p:extLst>
      <p:ext uri="{BB962C8B-B14F-4D97-AF65-F5344CB8AC3E}">
        <p14:creationId xmlns:p14="http://schemas.microsoft.com/office/powerpoint/2010/main" val="13183124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39</a:t>
            </a:fld>
            <a:endParaRPr lang="en-US"/>
          </a:p>
        </p:txBody>
      </p:sp>
    </p:spTree>
    <p:extLst>
      <p:ext uri="{BB962C8B-B14F-4D97-AF65-F5344CB8AC3E}">
        <p14:creationId xmlns:p14="http://schemas.microsoft.com/office/powerpoint/2010/main" val="42757172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40</a:t>
            </a:fld>
            <a:endParaRPr lang="en-US"/>
          </a:p>
        </p:txBody>
      </p:sp>
    </p:spTree>
    <p:extLst>
      <p:ext uri="{BB962C8B-B14F-4D97-AF65-F5344CB8AC3E}">
        <p14:creationId xmlns:p14="http://schemas.microsoft.com/office/powerpoint/2010/main" val="27817414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41</a:t>
            </a:fld>
            <a:endParaRPr lang="en-US"/>
          </a:p>
        </p:txBody>
      </p:sp>
    </p:spTree>
    <p:extLst>
      <p:ext uri="{BB962C8B-B14F-4D97-AF65-F5344CB8AC3E}">
        <p14:creationId xmlns:p14="http://schemas.microsoft.com/office/powerpoint/2010/main" val="32697158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42</a:t>
            </a:fld>
            <a:endParaRPr lang="en-US"/>
          </a:p>
        </p:txBody>
      </p:sp>
    </p:spTree>
    <p:extLst>
      <p:ext uri="{BB962C8B-B14F-4D97-AF65-F5344CB8AC3E}">
        <p14:creationId xmlns:p14="http://schemas.microsoft.com/office/powerpoint/2010/main" val="1821690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43</a:t>
            </a:fld>
            <a:endParaRPr lang="en-US"/>
          </a:p>
        </p:txBody>
      </p:sp>
    </p:spTree>
    <p:extLst>
      <p:ext uri="{BB962C8B-B14F-4D97-AF65-F5344CB8AC3E}">
        <p14:creationId xmlns:p14="http://schemas.microsoft.com/office/powerpoint/2010/main" val="22032605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44</a:t>
            </a:fld>
            <a:endParaRPr lang="en-US"/>
          </a:p>
        </p:txBody>
      </p:sp>
    </p:spTree>
    <p:extLst>
      <p:ext uri="{BB962C8B-B14F-4D97-AF65-F5344CB8AC3E}">
        <p14:creationId xmlns:p14="http://schemas.microsoft.com/office/powerpoint/2010/main" val="3561505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45</a:t>
            </a:fld>
            <a:endParaRPr lang="en-US"/>
          </a:p>
        </p:txBody>
      </p:sp>
    </p:spTree>
    <p:extLst>
      <p:ext uri="{BB962C8B-B14F-4D97-AF65-F5344CB8AC3E}">
        <p14:creationId xmlns:p14="http://schemas.microsoft.com/office/powerpoint/2010/main" val="701564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a:t>
            </a:fld>
            <a:endParaRPr lang="en-US"/>
          </a:p>
        </p:txBody>
      </p:sp>
    </p:spTree>
    <p:extLst>
      <p:ext uri="{BB962C8B-B14F-4D97-AF65-F5344CB8AC3E}">
        <p14:creationId xmlns:p14="http://schemas.microsoft.com/office/powerpoint/2010/main" val="31789798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46</a:t>
            </a:fld>
            <a:endParaRPr lang="en-US"/>
          </a:p>
        </p:txBody>
      </p:sp>
    </p:spTree>
    <p:extLst>
      <p:ext uri="{BB962C8B-B14F-4D97-AF65-F5344CB8AC3E}">
        <p14:creationId xmlns:p14="http://schemas.microsoft.com/office/powerpoint/2010/main" val="4903353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47</a:t>
            </a:fld>
            <a:endParaRPr lang="en-US"/>
          </a:p>
        </p:txBody>
      </p:sp>
    </p:spTree>
    <p:extLst>
      <p:ext uri="{BB962C8B-B14F-4D97-AF65-F5344CB8AC3E}">
        <p14:creationId xmlns:p14="http://schemas.microsoft.com/office/powerpoint/2010/main" val="38067915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48</a:t>
            </a:fld>
            <a:endParaRPr lang="en-US"/>
          </a:p>
        </p:txBody>
      </p:sp>
    </p:spTree>
    <p:extLst>
      <p:ext uri="{BB962C8B-B14F-4D97-AF65-F5344CB8AC3E}">
        <p14:creationId xmlns:p14="http://schemas.microsoft.com/office/powerpoint/2010/main" val="30771766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49</a:t>
            </a:fld>
            <a:endParaRPr lang="en-US"/>
          </a:p>
        </p:txBody>
      </p:sp>
    </p:spTree>
    <p:extLst>
      <p:ext uri="{BB962C8B-B14F-4D97-AF65-F5344CB8AC3E}">
        <p14:creationId xmlns:p14="http://schemas.microsoft.com/office/powerpoint/2010/main" val="20335582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50</a:t>
            </a:fld>
            <a:endParaRPr lang="en-US"/>
          </a:p>
        </p:txBody>
      </p:sp>
    </p:spTree>
    <p:extLst>
      <p:ext uri="{BB962C8B-B14F-4D97-AF65-F5344CB8AC3E}">
        <p14:creationId xmlns:p14="http://schemas.microsoft.com/office/powerpoint/2010/main" val="416571248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51</a:t>
            </a:fld>
            <a:endParaRPr lang="en-US"/>
          </a:p>
        </p:txBody>
      </p:sp>
    </p:spTree>
    <p:extLst>
      <p:ext uri="{BB962C8B-B14F-4D97-AF65-F5344CB8AC3E}">
        <p14:creationId xmlns:p14="http://schemas.microsoft.com/office/powerpoint/2010/main" val="20045938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53</a:t>
            </a:fld>
            <a:endParaRPr lang="en-US"/>
          </a:p>
        </p:txBody>
      </p:sp>
    </p:spTree>
    <p:extLst>
      <p:ext uri="{BB962C8B-B14F-4D97-AF65-F5344CB8AC3E}">
        <p14:creationId xmlns:p14="http://schemas.microsoft.com/office/powerpoint/2010/main" val="17846490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54</a:t>
            </a:fld>
            <a:endParaRPr lang="en-US"/>
          </a:p>
        </p:txBody>
      </p:sp>
    </p:spTree>
    <p:extLst>
      <p:ext uri="{BB962C8B-B14F-4D97-AF65-F5344CB8AC3E}">
        <p14:creationId xmlns:p14="http://schemas.microsoft.com/office/powerpoint/2010/main" val="29616511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55</a:t>
            </a:fld>
            <a:endParaRPr lang="en-US"/>
          </a:p>
        </p:txBody>
      </p:sp>
    </p:spTree>
    <p:extLst>
      <p:ext uri="{BB962C8B-B14F-4D97-AF65-F5344CB8AC3E}">
        <p14:creationId xmlns:p14="http://schemas.microsoft.com/office/powerpoint/2010/main" val="38637620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56</a:t>
            </a:fld>
            <a:endParaRPr lang="en-US"/>
          </a:p>
        </p:txBody>
      </p:sp>
    </p:spTree>
    <p:extLst>
      <p:ext uri="{BB962C8B-B14F-4D97-AF65-F5344CB8AC3E}">
        <p14:creationId xmlns:p14="http://schemas.microsoft.com/office/powerpoint/2010/main" val="15277265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a:t>
            </a:fld>
            <a:endParaRPr lang="en-US"/>
          </a:p>
        </p:txBody>
      </p:sp>
    </p:spTree>
    <p:extLst>
      <p:ext uri="{BB962C8B-B14F-4D97-AF65-F5344CB8AC3E}">
        <p14:creationId xmlns:p14="http://schemas.microsoft.com/office/powerpoint/2010/main" val="31873266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57</a:t>
            </a:fld>
            <a:endParaRPr lang="en-US"/>
          </a:p>
        </p:txBody>
      </p:sp>
    </p:spTree>
    <p:extLst>
      <p:ext uri="{BB962C8B-B14F-4D97-AF65-F5344CB8AC3E}">
        <p14:creationId xmlns:p14="http://schemas.microsoft.com/office/powerpoint/2010/main" val="708184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58</a:t>
            </a:fld>
            <a:endParaRPr lang="en-US"/>
          </a:p>
        </p:txBody>
      </p:sp>
    </p:spTree>
    <p:extLst>
      <p:ext uri="{BB962C8B-B14F-4D97-AF65-F5344CB8AC3E}">
        <p14:creationId xmlns:p14="http://schemas.microsoft.com/office/powerpoint/2010/main" val="30789782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59</a:t>
            </a:fld>
            <a:endParaRPr lang="en-US"/>
          </a:p>
        </p:txBody>
      </p:sp>
    </p:spTree>
    <p:extLst>
      <p:ext uri="{BB962C8B-B14F-4D97-AF65-F5344CB8AC3E}">
        <p14:creationId xmlns:p14="http://schemas.microsoft.com/office/powerpoint/2010/main" val="124970280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60</a:t>
            </a:fld>
            <a:endParaRPr lang="en-US"/>
          </a:p>
        </p:txBody>
      </p:sp>
    </p:spTree>
    <p:extLst>
      <p:ext uri="{BB962C8B-B14F-4D97-AF65-F5344CB8AC3E}">
        <p14:creationId xmlns:p14="http://schemas.microsoft.com/office/powerpoint/2010/main" val="9327714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61</a:t>
            </a:fld>
            <a:endParaRPr lang="en-US"/>
          </a:p>
        </p:txBody>
      </p:sp>
    </p:spTree>
    <p:extLst>
      <p:ext uri="{BB962C8B-B14F-4D97-AF65-F5344CB8AC3E}">
        <p14:creationId xmlns:p14="http://schemas.microsoft.com/office/powerpoint/2010/main" val="15103459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62</a:t>
            </a:fld>
            <a:endParaRPr lang="en-US"/>
          </a:p>
        </p:txBody>
      </p:sp>
    </p:spTree>
    <p:extLst>
      <p:ext uri="{BB962C8B-B14F-4D97-AF65-F5344CB8AC3E}">
        <p14:creationId xmlns:p14="http://schemas.microsoft.com/office/powerpoint/2010/main" val="27406200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63</a:t>
            </a:fld>
            <a:endParaRPr lang="en-US"/>
          </a:p>
        </p:txBody>
      </p:sp>
    </p:spTree>
    <p:extLst>
      <p:ext uri="{BB962C8B-B14F-4D97-AF65-F5344CB8AC3E}">
        <p14:creationId xmlns:p14="http://schemas.microsoft.com/office/powerpoint/2010/main" val="51207548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err="1" smtClean="0">
                <a:latin typeface="Times New Roman" panose="02020603050405020304" pitchFamily="18" charset="0"/>
                <a:ea typeface="+mn-ea"/>
              </a:rPr>
              <a:t>setChanged</a:t>
            </a:r>
            <a:r>
              <a:rPr lang="en-US" altLang="zh-CN" sz="1200" dirty="0" smtClean="0">
                <a:latin typeface="Times New Roman" panose="02020603050405020304" pitchFamily="18" charset="0"/>
                <a:ea typeface="+mn-ea"/>
              </a:rPr>
              <a:t>(): </a:t>
            </a:r>
            <a:r>
              <a:rPr lang="zh-CN" altLang="en-US" sz="1200" dirty="0" smtClean="0">
                <a:latin typeface="Times New Roman" panose="02020603050405020304" pitchFamily="18" charset="0"/>
                <a:ea typeface="+mn-ea"/>
              </a:rPr>
              <a:t>该方法被调用后会设置一个</a:t>
            </a:r>
            <a:r>
              <a:rPr lang="en-US" altLang="zh-CN" sz="1200" dirty="0" err="1" smtClean="0">
                <a:latin typeface="Times New Roman" panose="02020603050405020304" pitchFamily="18" charset="0"/>
                <a:ea typeface="+mn-ea"/>
              </a:rPr>
              <a:t>boolean</a:t>
            </a:r>
            <a:r>
              <a:rPr lang="zh-CN" altLang="en-US" sz="1200" dirty="0" smtClean="0">
                <a:latin typeface="Times New Roman" panose="02020603050405020304" pitchFamily="18" charset="0"/>
                <a:ea typeface="+mn-ea"/>
              </a:rPr>
              <a:t>类型的内部标记变量</a:t>
            </a:r>
            <a:r>
              <a:rPr lang="en-US" altLang="zh-CN" sz="1200" dirty="0" smtClean="0">
                <a:latin typeface="Times New Roman" panose="02020603050405020304" pitchFamily="18" charset="0"/>
                <a:ea typeface="+mn-ea"/>
              </a:rPr>
              <a:t>changed</a:t>
            </a:r>
            <a:r>
              <a:rPr lang="zh-CN" altLang="en-US" sz="1200" dirty="0" smtClean="0">
                <a:latin typeface="Times New Roman" panose="02020603050405020304" pitchFamily="18" charset="0"/>
                <a:ea typeface="+mn-ea"/>
              </a:rPr>
              <a:t>的值为</a:t>
            </a:r>
            <a:r>
              <a:rPr lang="en-US" altLang="zh-CN" sz="1200" dirty="0" smtClean="0">
                <a:latin typeface="Times New Roman" panose="02020603050405020304" pitchFamily="18" charset="0"/>
                <a:ea typeface="+mn-ea"/>
              </a:rPr>
              <a:t>true</a:t>
            </a:r>
            <a:r>
              <a:rPr lang="zh-CN" altLang="en-US" sz="1200" dirty="0" smtClean="0">
                <a:latin typeface="Times New Roman" panose="02020603050405020304" pitchFamily="18" charset="0"/>
                <a:ea typeface="+mn-ea"/>
              </a:rPr>
              <a:t>，表示观察目标对象的状态发生了变化</a:t>
            </a:r>
          </a:p>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64</a:t>
            </a:fld>
            <a:endParaRPr lang="en-US"/>
          </a:p>
        </p:txBody>
      </p:sp>
    </p:spTree>
    <p:extLst>
      <p:ext uri="{BB962C8B-B14F-4D97-AF65-F5344CB8AC3E}">
        <p14:creationId xmlns:p14="http://schemas.microsoft.com/office/powerpoint/2010/main" val="11457830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dirty="0" err="1" smtClean="0">
                <a:latin typeface="Times New Roman" panose="02020603050405020304" pitchFamily="18" charset="0"/>
                <a:ea typeface="+mn-ea"/>
              </a:rPr>
              <a:t>setChanged</a:t>
            </a:r>
            <a:r>
              <a:rPr lang="en-US" altLang="zh-CN" sz="1200" dirty="0" smtClean="0">
                <a:latin typeface="Times New Roman" panose="02020603050405020304" pitchFamily="18" charset="0"/>
                <a:ea typeface="+mn-ea"/>
              </a:rPr>
              <a:t>(): </a:t>
            </a:r>
            <a:r>
              <a:rPr lang="zh-CN" altLang="en-US" sz="1200" dirty="0" smtClean="0">
                <a:latin typeface="Times New Roman" panose="02020603050405020304" pitchFamily="18" charset="0"/>
                <a:ea typeface="+mn-ea"/>
              </a:rPr>
              <a:t>该方法被调用后会设置一个</a:t>
            </a:r>
            <a:r>
              <a:rPr lang="en-US" altLang="zh-CN" sz="1200" dirty="0" err="1" smtClean="0">
                <a:latin typeface="Times New Roman" panose="02020603050405020304" pitchFamily="18" charset="0"/>
                <a:ea typeface="+mn-ea"/>
              </a:rPr>
              <a:t>boolean</a:t>
            </a:r>
            <a:r>
              <a:rPr lang="zh-CN" altLang="en-US" sz="1200" dirty="0" smtClean="0">
                <a:latin typeface="Times New Roman" panose="02020603050405020304" pitchFamily="18" charset="0"/>
                <a:ea typeface="+mn-ea"/>
              </a:rPr>
              <a:t>类型的内部标记变量</a:t>
            </a:r>
            <a:r>
              <a:rPr lang="en-US" altLang="zh-CN" sz="1200" dirty="0" smtClean="0">
                <a:latin typeface="Times New Roman" panose="02020603050405020304" pitchFamily="18" charset="0"/>
                <a:ea typeface="+mn-ea"/>
              </a:rPr>
              <a:t>changed</a:t>
            </a:r>
            <a:r>
              <a:rPr lang="zh-CN" altLang="en-US" sz="1200" dirty="0" smtClean="0">
                <a:latin typeface="Times New Roman" panose="02020603050405020304" pitchFamily="18" charset="0"/>
                <a:ea typeface="+mn-ea"/>
              </a:rPr>
              <a:t>的值为</a:t>
            </a:r>
            <a:r>
              <a:rPr lang="en-US" altLang="zh-CN" sz="1200" dirty="0" smtClean="0">
                <a:latin typeface="Times New Roman" panose="02020603050405020304" pitchFamily="18" charset="0"/>
                <a:ea typeface="+mn-ea"/>
              </a:rPr>
              <a:t>true</a:t>
            </a:r>
            <a:r>
              <a:rPr lang="zh-CN" altLang="en-US" sz="1200" dirty="0" smtClean="0">
                <a:latin typeface="Times New Roman" panose="02020603050405020304" pitchFamily="18" charset="0"/>
                <a:ea typeface="+mn-ea"/>
              </a:rPr>
              <a:t>，表示观察目标对象的状态发生了变化</a:t>
            </a:r>
          </a:p>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65</a:t>
            </a:fld>
            <a:endParaRPr lang="en-US"/>
          </a:p>
        </p:txBody>
      </p:sp>
    </p:spTree>
    <p:extLst>
      <p:ext uri="{BB962C8B-B14F-4D97-AF65-F5344CB8AC3E}">
        <p14:creationId xmlns:p14="http://schemas.microsoft.com/office/powerpoint/2010/main" val="41751782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66</a:t>
            </a:fld>
            <a:endParaRPr lang="en-US"/>
          </a:p>
        </p:txBody>
      </p:sp>
    </p:spTree>
    <p:extLst>
      <p:ext uri="{BB962C8B-B14F-4D97-AF65-F5344CB8AC3E}">
        <p14:creationId xmlns:p14="http://schemas.microsoft.com/office/powerpoint/2010/main" val="2509735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10</a:t>
            </a:fld>
            <a:endParaRPr lang="en-US"/>
          </a:p>
        </p:txBody>
      </p:sp>
    </p:spTree>
    <p:extLst>
      <p:ext uri="{BB962C8B-B14F-4D97-AF65-F5344CB8AC3E}">
        <p14:creationId xmlns:p14="http://schemas.microsoft.com/office/powerpoint/2010/main" val="200237653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67</a:t>
            </a:fld>
            <a:endParaRPr lang="en-US"/>
          </a:p>
        </p:txBody>
      </p:sp>
    </p:spTree>
    <p:extLst>
      <p:ext uri="{BB962C8B-B14F-4D97-AF65-F5344CB8AC3E}">
        <p14:creationId xmlns:p14="http://schemas.microsoft.com/office/powerpoint/2010/main" val="16463929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68</a:t>
            </a:fld>
            <a:endParaRPr lang="en-US"/>
          </a:p>
        </p:txBody>
      </p:sp>
    </p:spTree>
    <p:extLst>
      <p:ext uri="{BB962C8B-B14F-4D97-AF65-F5344CB8AC3E}">
        <p14:creationId xmlns:p14="http://schemas.microsoft.com/office/powerpoint/2010/main" val="15009308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71</a:t>
            </a:fld>
            <a:endParaRPr lang="en-US"/>
          </a:p>
        </p:txBody>
      </p:sp>
    </p:spTree>
    <p:extLst>
      <p:ext uri="{BB962C8B-B14F-4D97-AF65-F5344CB8AC3E}">
        <p14:creationId xmlns:p14="http://schemas.microsoft.com/office/powerpoint/2010/main" val="26566416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72</a:t>
            </a:fld>
            <a:endParaRPr lang="en-US"/>
          </a:p>
        </p:txBody>
      </p:sp>
    </p:spTree>
    <p:extLst>
      <p:ext uri="{BB962C8B-B14F-4D97-AF65-F5344CB8AC3E}">
        <p14:creationId xmlns:p14="http://schemas.microsoft.com/office/powerpoint/2010/main" val="26345632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73</a:t>
            </a:fld>
            <a:endParaRPr lang="en-US"/>
          </a:p>
        </p:txBody>
      </p:sp>
    </p:spTree>
    <p:extLst>
      <p:ext uri="{BB962C8B-B14F-4D97-AF65-F5344CB8AC3E}">
        <p14:creationId xmlns:p14="http://schemas.microsoft.com/office/powerpoint/2010/main" val="38754673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74</a:t>
            </a:fld>
            <a:endParaRPr lang="en-US"/>
          </a:p>
        </p:txBody>
      </p:sp>
    </p:spTree>
    <p:extLst>
      <p:ext uri="{BB962C8B-B14F-4D97-AF65-F5344CB8AC3E}">
        <p14:creationId xmlns:p14="http://schemas.microsoft.com/office/powerpoint/2010/main" val="14357147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75</a:t>
            </a:fld>
            <a:endParaRPr lang="en-US"/>
          </a:p>
        </p:txBody>
      </p:sp>
    </p:spTree>
    <p:extLst>
      <p:ext uri="{BB962C8B-B14F-4D97-AF65-F5344CB8AC3E}">
        <p14:creationId xmlns:p14="http://schemas.microsoft.com/office/powerpoint/2010/main" val="17077754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76</a:t>
            </a:fld>
            <a:endParaRPr lang="en-US"/>
          </a:p>
        </p:txBody>
      </p:sp>
    </p:spTree>
    <p:extLst>
      <p:ext uri="{BB962C8B-B14F-4D97-AF65-F5344CB8AC3E}">
        <p14:creationId xmlns:p14="http://schemas.microsoft.com/office/powerpoint/2010/main" val="204829254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77</a:t>
            </a:fld>
            <a:endParaRPr lang="en-US"/>
          </a:p>
        </p:txBody>
      </p:sp>
    </p:spTree>
    <p:extLst>
      <p:ext uri="{BB962C8B-B14F-4D97-AF65-F5344CB8AC3E}">
        <p14:creationId xmlns:p14="http://schemas.microsoft.com/office/powerpoint/2010/main" val="258253692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78</a:t>
            </a:fld>
            <a:endParaRPr lang="en-US"/>
          </a:p>
        </p:txBody>
      </p:sp>
    </p:spTree>
    <p:extLst>
      <p:ext uri="{BB962C8B-B14F-4D97-AF65-F5344CB8AC3E}">
        <p14:creationId xmlns:p14="http://schemas.microsoft.com/office/powerpoint/2010/main" val="3726347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11</a:t>
            </a:fld>
            <a:endParaRPr lang="en-US"/>
          </a:p>
        </p:txBody>
      </p:sp>
    </p:spTree>
    <p:extLst>
      <p:ext uri="{BB962C8B-B14F-4D97-AF65-F5344CB8AC3E}">
        <p14:creationId xmlns:p14="http://schemas.microsoft.com/office/powerpoint/2010/main" val="41330097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79</a:t>
            </a:fld>
            <a:endParaRPr lang="en-US"/>
          </a:p>
        </p:txBody>
      </p:sp>
    </p:spTree>
    <p:extLst>
      <p:ext uri="{BB962C8B-B14F-4D97-AF65-F5344CB8AC3E}">
        <p14:creationId xmlns:p14="http://schemas.microsoft.com/office/powerpoint/2010/main" val="35716483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80</a:t>
            </a:fld>
            <a:endParaRPr lang="en-US"/>
          </a:p>
        </p:txBody>
      </p:sp>
    </p:spTree>
    <p:extLst>
      <p:ext uri="{BB962C8B-B14F-4D97-AF65-F5344CB8AC3E}">
        <p14:creationId xmlns:p14="http://schemas.microsoft.com/office/powerpoint/2010/main" val="7833776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81</a:t>
            </a:fld>
            <a:endParaRPr lang="en-US"/>
          </a:p>
        </p:txBody>
      </p:sp>
    </p:spTree>
    <p:extLst>
      <p:ext uri="{BB962C8B-B14F-4D97-AF65-F5344CB8AC3E}">
        <p14:creationId xmlns:p14="http://schemas.microsoft.com/office/powerpoint/2010/main" val="37590337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82</a:t>
            </a:fld>
            <a:endParaRPr lang="en-US"/>
          </a:p>
        </p:txBody>
      </p:sp>
    </p:spTree>
    <p:extLst>
      <p:ext uri="{BB962C8B-B14F-4D97-AF65-F5344CB8AC3E}">
        <p14:creationId xmlns:p14="http://schemas.microsoft.com/office/powerpoint/2010/main" val="28011807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84</a:t>
            </a:fld>
            <a:endParaRPr lang="en-US"/>
          </a:p>
        </p:txBody>
      </p:sp>
    </p:spTree>
    <p:extLst>
      <p:ext uri="{BB962C8B-B14F-4D97-AF65-F5344CB8AC3E}">
        <p14:creationId xmlns:p14="http://schemas.microsoft.com/office/powerpoint/2010/main" val="3298742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85</a:t>
            </a:fld>
            <a:endParaRPr lang="en-US"/>
          </a:p>
        </p:txBody>
      </p:sp>
    </p:spTree>
    <p:extLst>
      <p:ext uri="{BB962C8B-B14F-4D97-AF65-F5344CB8AC3E}">
        <p14:creationId xmlns:p14="http://schemas.microsoft.com/office/powerpoint/2010/main" val="29020070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86</a:t>
            </a:fld>
            <a:endParaRPr lang="en-US"/>
          </a:p>
        </p:txBody>
      </p:sp>
    </p:spTree>
    <p:extLst>
      <p:ext uri="{BB962C8B-B14F-4D97-AF65-F5344CB8AC3E}">
        <p14:creationId xmlns:p14="http://schemas.microsoft.com/office/powerpoint/2010/main" val="64461077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87</a:t>
            </a:fld>
            <a:endParaRPr lang="en-US"/>
          </a:p>
        </p:txBody>
      </p:sp>
    </p:spTree>
    <p:extLst>
      <p:ext uri="{BB962C8B-B14F-4D97-AF65-F5344CB8AC3E}">
        <p14:creationId xmlns:p14="http://schemas.microsoft.com/office/powerpoint/2010/main" val="181723286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88</a:t>
            </a:fld>
            <a:endParaRPr lang="en-US"/>
          </a:p>
        </p:txBody>
      </p:sp>
    </p:spTree>
    <p:extLst>
      <p:ext uri="{BB962C8B-B14F-4D97-AF65-F5344CB8AC3E}">
        <p14:creationId xmlns:p14="http://schemas.microsoft.com/office/powerpoint/2010/main" val="393560525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92</a:t>
            </a:fld>
            <a:endParaRPr lang="en-US"/>
          </a:p>
        </p:txBody>
      </p:sp>
    </p:spTree>
    <p:extLst>
      <p:ext uri="{BB962C8B-B14F-4D97-AF65-F5344CB8AC3E}">
        <p14:creationId xmlns:p14="http://schemas.microsoft.com/office/powerpoint/2010/main" val="1556076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12</a:t>
            </a:fld>
            <a:endParaRPr lang="en-US"/>
          </a:p>
        </p:txBody>
      </p:sp>
    </p:spTree>
    <p:extLst>
      <p:ext uri="{BB962C8B-B14F-4D97-AF65-F5344CB8AC3E}">
        <p14:creationId xmlns:p14="http://schemas.microsoft.com/office/powerpoint/2010/main" val="423601978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F5133E7B-1CA0-47DF-AF10-95A3F2AACD52}"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96</a:t>
            </a:fld>
            <a:endParaRPr lang="en-US"/>
          </a:p>
        </p:txBody>
      </p:sp>
    </p:spTree>
    <p:extLst>
      <p:ext uri="{BB962C8B-B14F-4D97-AF65-F5344CB8AC3E}">
        <p14:creationId xmlns:p14="http://schemas.microsoft.com/office/powerpoint/2010/main" val="25105004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0199B516-BD28-4B52-88D8-4CBC104FEF1F}"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97</a:t>
            </a:fld>
            <a:endParaRPr lang="en-US"/>
          </a:p>
        </p:txBody>
      </p:sp>
    </p:spTree>
    <p:extLst>
      <p:ext uri="{BB962C8B-B14F-4D97-AF65-F5344CB8AC3E}">
        <p14:creationId xmlns:p14="http://schemas.microsoft.com/office/powerpoint/2010/main" val="3453305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endParaRPr lang="en-US"/>
          </a:p>
        </p:txBody>
      </p:sp>
      <p:sp>
        <p:nvSpPr>
          <p:cNvPr id="5" name="日期占位符 4"/>
          <p:cNvSpPr>
            <a:spLocks noGrp="1"/>
          </p:cNvSpPr>
          <p:nvPr>
            <p:ph type="dt" idx="11"/>
          </p:nvPr>
        </p:nvSpPr>
        <p:spPr/>
        <p:txBody>
          <a:bodyPr/>
          <a:lstStyle/>
          <a:p>
            <a:fld id="{48C9577B-C91A-4E08-899E-67C0B57D3396}" type="datetime1">
              <a:rPr lang="en-US" altLang="zh-CN" smtClean="0"/>
              <a:t>3/1/2021</a:t>
            </a:fld>
            <a:endParaRPr lang="en-US"/>
          </a:p>
        </p:txBody>
      </p:sp>
      <p:sp>
        <p:nvSpPr>
          <p:cNvPr id="6" name="页脚占位符 5"/>
          <p:cNvSpPr>
            <a:spLocks noGrp="1"/>
          </p:cNvSpPr>
          <p:nvPr>
            <p:ph type="ftr" sz="quarter" idx="12"/>
          </p:nvPr>
        </p:nvSpPr>
        <p:spPr/>
        <p:txBody>
          <a:bodyPr/>
          <a:lstStyle/>
          <a:p>
            <a:endParaRPr lang="en-US"/>
          </a:p>
        </p:txBody>
      </p:sp>
      <p:sp>
        <p:nvSpPr>
          <p:cNvPr id="7" name="灯片编号占位符 6"/>
          <p:cNvSpPr>
            <a:spLocks noGrp="1"/>
          </p:cNvSpPr>
          <p:nvPr>
            <p:ph type="sldNum" sz="quarter" idx="13"/>
          </p:nvPr>
        </p:nvSpPr>
        <p:spPr/>
        <p:txBody>
          <a:bodyPr/>
          <a:lstStyle/>
          <a:p>
            <a:fld id="{007AB7CF-70DA-A148-9842-61A7B7C7A363}" type="slidenum">
              <a:rPr lang="en-US" smtClean="0"/>
              <a:t>15</a:t>
            </a:fld>
            <a:endParaRPr lang="en-US"/>
          </a:p>
        </p:txBody>
      </p:sp>
    </p:spTree>
    <p:extLst>
      <p:ext uri="{BB962C8B-B14F-4D97-AF65-F5344CB8AC3E}">
        <p14:creationId xmlns:p14="http://schemas.microsoft.com/office/powerpoint/2010/main" val="3942484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Teal">
    <p:bg>
      <p:bgPr>
        <a:solidFill>
          <a:srgbClr val="4ACBD6"/>
        </a:solidFill>
        <a:effectLst/>
      </p:bgPr>
    </p:bg>
    <p:spTree>
      <p:nvGrpSpPr>
        <p:cNvPr id="1" name=""/>
        <p:cNvGrpSpPr/>
        <p:nvPr/>
      </p:nvGrpSpPr>
      <p:grpSpPr>
        <a:xfrm>
          <a:off x="0" y="0"/>
          <a:ext cx="0" cy="0"/>
          <a:chOff x="0" y="0"/>
          <a:chExt cx="0" cy="0"/>
        </a:xfrm>
      </p:grpSpPr>
      <p:pic>
        <p:nvPicPr>
          <p:cNvPr id="9" name="Picture 8" descr="whitelogo-03.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327" y="4195387"/>
            <a:ext cx="1325880" cy="564185"/>
          </a:xfrm>
          <a:prstGeom prst="rect">
            <a:avLst/>
          </a:prstGeom>
        </p:spPr>
      </p:pic>
      <p:sp>
        <p:nvSpPr>
          <p:cNvPr id="8" name="Text Placeholder 8"/>
          <p:cNvSpPr>
            <a:spLocks noGrp="1"/>
          </p:cNvSpPr>
          <p:nvPr>
            <p:ph type="body" sz="quarter" idx="10" hasCustomPrompt="1"/>
          </p:nvPr>
        </p:nvSpPr>
        <p:spPr>
          <a:xfrm>
            <a:off x="580068" y="2251729"/>
            <a:ext cx="5326518" cy="295262"/>
          </a:xfrm>
          <a:prstGeom prst="rect">
            <a:avLst/>
          </a:prstGeom>
        </p:spPr>
        <p:txBody>
          <a:bodyPr vert="horz" anchor="t"/>
          <a:lstStyle>
            <a:lvl1pPr marL="0" indent="0" algn="l">
              <a:lnSpc>
                <a:spcPct val="80000"/>
              </a:lnSpc>
              <a:buNone/>
              <a:defRPr sz="2000" b="1" i="0">
                <a:solidFill>
                  <a:schemeClr val="bg1"/>
                </a:solidFill>
                <a:latin typeface="Arial"/>
                <a:cs typeface="Arial"/>
              </a:defRPr>
            </a:lvl1pPr>
          </a:lstStyle>
          <a:p>
            <a:pPr lvl="0"/>
            <a:r>
              <a:rPr lang="en-US" dirty="0" smtClean="0"/>
              <a:t>Click to Edit Title</a:t>
            </a:r>
          </a:p>
        </p:txBody>
      </p:sp>
      <p:sp>
        <p:nvSpPr>
          <p:cNvPr id="10" name="Text Placeholder 8"/>
          <p:cNvSpPr>
            <a:spLocks noGrp="1"/>
          </p:cNvSpPr>
          <p:nvPr>
            <p:ph type="body" sz="quarter" idx="11" hasCustomPrompt="1"/>
          </p:nvPr>
        </p:nvSpPr>
        <p:spPr>
          <a:xfrm>
            <a:off x="597005" y="2049427"/>
            <a:ext cx="2331385" cy="202303"/>
          </a:xfrm>
          <a:prstGeom prst="rect">
            <a:avLst/>
          </a:prstGeom>
        </p:spPr>
        <p:txBody>
          <a:bodyPr vert="horz"/>
          <a:lstStyle>
            <a:lvl1pPr marL="0" indent="0" algn="l">
              <a:buNone/>
              <a:defRPr sz="1100" b="0" i="0">
                <a:solidFill>
                  <a:srgbClr val="FFCC08"/>
                </a:solidFill>
                <a:latin typeface="Arial"/>
                <a:cs typeface="Arial"/>
              </a:defRPr>
            </a:lvl1pPr>
          </a:lstStyle>
          <a:p>
            <a:pPr lvl="0"/>
            <a:r>
              <a:rPr lang="en-US" dirty="0" smtClean="0"/>
              <a:t>DATE</a:t>
            </a:r>
            <a:endParaRPr lang="en-US" dirty="0"/>
          </a:p>
        </p:txBody>
      </p:sp>
      <p:sp>
        <p:nvSpPr>
          <p:cNvPr id="11" name="Text Placeholder 8"/>
          <p:cNvSpPr>
            <a:spLocks noGrp="1"/>
          </p:cNvSpPr>
          <p:nvPr>
            <p:ph type="body" sz="quarter" idx="12" hasCustomPrompt="1"/>
          </p:nvPr>
        </p:nvSpPr>
        <p:spPr>
          <a:xfrm>
            <a:off x="607285" y="2546992"/>
            <a:ext cx="3340598" cy="392150"/>
          </a:xfrm>
          <a:prstGeom prst="rect">
            <a:avLst/>
          </a:prstGeom>
        </p:spPr>
        <p:txBody>
          <a:bodyPr vert="horz"/>
          <a:lstStyle>
            <a:lvl1pPr marL="0" indent="0" algn="l">
              <a:buNone/>
              <a:defRPr sz="1100" b="1" i="0" baseline="0">
                <a:solidFill>
                  <a:schemeClr val="bg1"/>
                </a:solidFill>
                <a:latin typeface="Arial"/>
                <a:cs typeface="Arial"/>
              </a:defRPr>
            </a:lvl1pPr>
          </a:lstStyle>
          <a:p>
            <a:pPr lvl="0"/>
            <a:r>
              <a:rPr lang="en-US" dirty="0" smtClean="0"/>
              <a:t>SUBHEAD (OPTIONAL)</a:t>
            </a:r>
            <a:endParaRPr lang="en-US" dirty="0"/>
          </a:p>
        </p:txBody>
      </p:sp>
      <p:pic>
        <p:nvPicPr>
          <p:cNvPr id="16" name="Picture 15" descr="int_TP-Link Brand Guidelines_05202016-0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7742" y="181147"/>
            <a:ext cx="2071068" cy="1417245"/>
          </a:xfrm>
          <a:prstGeom prst="rect">
            <a:avLst/>
          </a:prstGeom>
        </p:spPr>
      </p:pic>
    </p:spTree>
    <p:extLst>
      <p:ext uri="{BB962C8B-B14F-4D97-AF65-F5344CB8AC3E}">
        <p14:creationId xmlns:p14="http://schemas.microsoft.com/office/powerpoint/2010/main" val="31309645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ody - Chart 03">
    <p:spTree>
      <p:nvGrpSpPr>
        <p:cNvPr id="1" name=""/>
        <p:cNvGrpSpPr/>
        <p:nvPr/>
      </p:nvGrpSpPr>
      <p:grpSpPr>
        <a:xfrm>
          <a:off x="0" y="0"/>
          <a:ext cx="0" cy="0"/>
          <a:chOff x="0" y="0"/>
          <a:chExt cx="0" cy="0"/>
        </a:xfrm>
      </p:grpSpPr>
      <p:sp>
        <p:nvSpPr>
          <p:cNvPr id="12" name="Content Placeholder 6"/>
          <p:cNvSpPr>
            <a:spLocks noGrp="1"/>
          </p:cNvSpPr>
          <p:nvPr>
            <p:ph sz="quarter" idx="15" hasCustomPrompt="1"/>
          </p:nvPr>
        </p:nvSpPr>
        <p:spPr>
          <a:xfrm>
            <a:off x="5006512" y="1375703"/>
            <a:ext cx="3680291" cy="3014495"/>
          </a:xfrm>
          <a:prstGeom prst="rect">
            <a:avLst/>
          </a:prstGeom>
        </p:spPr>
        <p:txBody>
          <a:bodyPr vert="horz"/>
          <a:lstStyle>
            <a:lvl1pPr marL="0" indent="0">
              <a:lnSpc>
                <a:spcPct val="120000"/>
              </a:lnSpc>
              <a:buNone/>
              <a:defRPr sz="1400" baseline="0"/>
            </a:lvl1pPr>
          </a:lstStyle>
          <a:p>
            <a:pPr lvl="0"/>
            <a:r>
              <a:rPr lang="en-US" dirty="0" smtClean="0"/>
              <a:t>Chart Goes Here</a:t>
            </a:r>
            <a:endParaRPr lang="en-US" dirty="0"/>
          </a:p>
        </p:txBody>
      </p:sp>
      <p:sp>
        <p:nvSpPr>
          <p:cNvPr id="19" name="Text Placeholder 11"/>
          <p:cNvSpPr>
            <a:spLocks noGrp="1"/>
          </p:cNvSpPr>
          <p:nvPr>
            <p:ph type="body" sz="quarter" idx="18" hasCustomPrompt="1"/>
          </p:nvPr>
        </p:nvSpPr>
        <p:spPr>
          <a:xfrm>
            <a:off x="588105" y="1375704"/>
            <a:ext cx="4162273" cy="237737"/>
          </a:xfrm>
          <a:prstGeom prst="rect">
            <a:avLst/>
          </a:prstGeom>
        </p:spPr>
        <p:txBody>
          <a:bodyPr vert="horz" anchor="ctr"/>
          <a:lstStyle>
            <a:lvl1pPr marL="0" indent="0">
              <a:lnSpc>
                <a:spcPct val="120000"/>
              </a:lnSpc>
              <a:buNone/>
              <a:defRPr sz="1100" b="1"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Subhead</a:t>
            </a:r>
          </a:p>
        </p:txBody>
      </p:sp>
      <p:sp>
        <p:nvSpPr>
          <p:cNvPr id="26" name="Text Placeholder 11"/>
          <p:cNvSpPr>
            <a:spLocks noGrp="1"/>
          </p:cNvSpPr>
          <p:nvPr>
            <p:ph type="body" sz="quarter" idx="20" hasCustomPrompt="1"/>
          </p:nvPr>
        </p:nvSpPr>
        <p:spPr>
          <a:xfrm>
            <a:off x="588105" y="2395685"/>
            <a:ext cx="4162273" cy="237737"/>
          </a:xfrm>
          <a:prstGeom prst="rect">
            <a:avLst/>
          </a:prstGeom>
        </p:spPr>
        <p:txBody>
          <a:bodyPr vert="horz" anchor="ctr"/>
          <a:lstStyle>
            <a:lvl1pPr marL="0" indent="0">
              <a:lnSpc>
                <a:spcPct val="120000"/>
              </a:lnSpc>
              <a:buNone/>
              <a:defRPr sz="1100" b="1"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Subhead</a:t>
            </a:r>
          </a:p>
        </p:txBody>
      </p:sp>
      <p:sp>
        <p:nvSpPr>
          <p:cNvPr id="28" name="Text Placeholder 11"/>
          <p:cNvSpPr>
            <a:spLocks noGrp="1"/>
          </p:cNvSpPr>
          <p:nvPr>
            <p:ph type="body" sz="quarter" idx="22" hasCustomPrompt="1"/>
          </p:nvPr>
        </p:nvSpPr>
        <p:spPr>
          <a:xfrm>
            <a:off x="588105" y="3417457"/>
            <a:ext cx="4162273" cy="237737"/>
          </a:xfrm>
          <a:prstGeom prst="rect">
            <a:avLst/>
          </a:prstGeom>
        </p:spPr>
        <p:txBody>
          <a:bodyPr vert="horz" anchor="ctr"/>
          <a:lstStyle>
            <a:lvl1pPr marL="0" indent="0">
              <a:lnSpc>
                <a:spcPct val="120000"/>
              </a:lnSpc>
              <a:buNone/>
              <a:defRPr sz="1100" b="1"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Subhead</a:t>
            </a:r>
          </a:p>
        </p:txBody>
      </p:sp>
      <p:sp>
        <p:nvSpPr>
          <p:cNvPr id="20" name="Text Placeholder 11"/>
          <p:cNvSpPr>
            <a:spLocks noGrp="1"/>
          </p:cNvSpPr>
          <p:nvPr>
            <p:ph type="body" sz="quarter" idx="23" hasCustomPrompt="1"/>
          </p:nvPr>
        </p:nvSpPr>
        <p:spPr>
          <a:xfrm>
            <a:off x="588105" y="1613530"/>
            <a:ext cx="4162273" cy="727778"/>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p>
        </p:txBody>
      </p:sp>
      <p:sp>
        <p:nvSpPr>
          <p:cNvPr id="21" name="Text Placeholder 11"/>
          <p:cNvSpPr>
            <a:spLocks noGrp="1"/>
          </p:cNvSpPr>
          <p:nvPr>
            <p:ph type="body" sz="quarter" idx="24" hasCustomPrompt="1"/>
          </p:nvPr>
        </p:nvSpPr>
        <p:spPr>
          <a:xfrm>
            <a:off x="592336" y="2633421"/>
            <a:ext cx="4162273" cy="727778"/>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p>
        </p:txBody>
      </p:sp>
      <p:sp>
        <p:nvSpPr>
          <p:cNvPr id="29" name="Text Placeholder 11"/>
          <p:cNvSpPr>
            <a:spLocks noGrp="1"/>
          </p:cNvSpPr>
          <p:nvPr>
            <p:ph type="body" sz="quarter" idx="25" hasCustomPrompt="1"/>
          </p:nvPr>
        </p:nvSpPr>
        <p:spPr>
          <a:xfrm>
            <a:off x="592336" y="3662419"/>
            <a:ext cx="4162273" cy="727778"/>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p>
        </p:txBody>
      </p:sp>
      <p:sp>
        <p:nvSpPr>
          <p:cNvPr id="22"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4" name="Picture 23"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5" name="TextBox 24"/>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7"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30"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3765362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 - Chart 04">
    <p:spTree>
      <p:nvGrpSpPr>
        <p:cNvPr id="1" name=""/>
        <p:cNvGrpSpPr/>
        <p:nvPr/>
      </p:nvGrpSpPr>
      <p:grpSpPr>
        <a:xfrm>
          <a:off x="0" y="0"/>
          <a:ext cx="0" cy="0"/>
          <a:chOff x="0" y="0"/>
          <a:chExt cx="0" cy="0"/>
        </a:xfrm>
      </p:grpSpPr>
      <p:sp>
        <p:nvSpPr>
          <p:cNvPr id="12" name="Content Placeholder 6"/>
          <p:cNvSpPr>
            <a:spLocks noGrp="1"/>
          </p:cNvSpPr>
          <p:nvPr>
            <p:ph sz="quarter" idx="15" hasCustomPrompt="1"/>
          </p:nvPr>
        </p:nvSpPr>
        <p:spPr>
          <a:xfrm>
            <a:off x="692730" y="1381692"/>
            <a:ext cx="7994073" cy="3008506"/>
          </a:xfrm>
          <a:prstGeom prst="rect">
            <a:avLst/>
          </a:prstGeom>
        </p:spPr>
        <p:txBody>
          <a:bodyPr vert="horz"/>
          <a:lstStyle>
            <a:lvl1pPr marL="0" indent="0">
              <a:lnSpc>
                <a:spcPct val="120000"/>
              </a:lnSpc>
              <a:buNone/>
              <a:defRPr sz="1400" baseline="0"/>
            </a:lvl1pPr>
          </a:lstStyle>
          <a:p>
            <a:pPr lvl="0"/>
            <a:r>
              <a:rPr lang="en-US" dirty="0" smtClean="0"/>
              <a:t>Chart Goes Here</a:t>
            </a:r>
            <a:endParaRPr lang="en-US" dirty="0"/>
          </a:p>
        </p:txBody>
      </p:sp>
      <p:sp>
        <p:nvSpPr>
          <p:cNvPr id="9"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18" name="Picture 17"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19" name="TextBox 18"/>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TP-Link,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0"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21"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3026145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ody - Product Image">
    <p:spTree>
      <p:nvGrpSpPr>
        <p:cNvPr id="1" name=""/>
        <p:cNvGrpSpPr/>
        <p:nvPr/>
      </p:nvGrpSpPr>
      <p:grpSpPr>
        <a:xfrm>
          <a:off x="0" y="0"/>
          <a:ext cx="0" cy="0"/>
          <a:chOff x="0" y="0"/>
          <a:chExt cx="0" cy="0"/>
        </a:xfrm>
      </p:grpSpPr>
      <p:sp>
        <p:nvSpPr>
          <p:cNvPr id="13" name="Picture Placeholder 6"/>
          <p:cNvSpPr>
            <a:spLocks noGrp="1"/>
          </p:cNvSpPr>
          <p:nvPr>
            <p:ph type="pic" sz="quarter" idx="14" hasCustomPrompt="1"/>
          </p:nvPr>
        </p:nvSpPr>
        <p:spPr>
          <a:xfrm>
            <a:off x="5006508" y="1375703"/>
            <a:ext cx="3680292" cy="3008507"/>
          </a:xfrm>
          <a:prstGeom prst="rect">
            <a:avLst/>
          </a:prstGeom>
        </p:spPr>
        <p:txBody>
          <a:bodyPr vert="horz"/>
          <a:lstStyle>
            <a:lvl1pPr marL="0" indent="0">
              <a:buNone/>
              <a:defRPr sz="1400" baseline="0"/>
            </a:lvl1pPr>
          </a:lstStyle>
          <a:p>
            <a:r>
              <a:rPr lang="en-US" dirty="0" smtClean="0"/>
              <a:t>Product Image Goes Here</a:t>
            </a:r>
            <a:endParaRPr lang="en-US" dirty="0"/>
          </a:p>
        </p:txBody>
      </p:sp>
      <p:sp>
        <p:nvSpPr>
          <p:cNvPr id="11"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15"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pic>
        <p:nvPicPr>
          <p:cNvPr id="10" name="Picture 9" descr="int_TP-Link Brand Guidelines_05202016-02.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8273145" y="1370886"/>
            <a:ext cx="422729" cy="313084"/>
          </a:xfrm>
          <a:prstGeom prst="rect">
            <a:avLst/>
          </a:prstGeom>
        </p:spPr>
      </p:pic>
      <p:pic>
        <p:nvPicPr>
          <p:cNvPr id="18" name="Picture 17" descr="int_TP-Link Brand Guidelines_05202016-02.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4999041" y="4071125"/>
            <a:ext cx="422729" cy="313084"/>
          </a:xfrm>
          <a:prstGeom prst="rect">
            <a:avLst/>
          </a:prstGeom>
        </p:spPr>
      </p:pic>
      <p:sp>
        <p:nvSpPr>
          <p:cNvPr id="12" name="Text Placeholder 11"/>
          <p:cNvSpPr>
            <a:spLocks noGrp="1"/>
          </p:cNvSpPr>
          <p:nvPr>
            <p:ph type="body" sz="quarter" idx="13" hasCustomPrompt="1"/>
          </p:nvPr>
        </p:nvSpPr>
        <p:spPr>
          <a:xfrm>
            <a:off x="588105" y="1375703"/>
            <a:ext cx="4162273" cy="3008506"/>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p>
          <a:p>
            <a:pPr lvl="6"/>
            <a:r>
              <a:rPr lang="en-US" dirty="0" smtClean="0"/>
              <a:t>Sixth level</a:t>
            </a:r>
          </a:p>
          <a:p>
            <a:pPr lvl="7"/>
            <a:r>
              <a:rPr lang="en-US" dirty="0" smtClean="0"/>
              <a:t>Seventh level</a:t>
            </a:r>
          </a:p>
          <a:p>
            <a:pPr lvl="8"/>
            <a:r>
              <a:rPr lang="en-US" dirty="0" smtClean="0"/>
              <a:t>Eighth level</a:t>
            </a:r>
          </a:p>
          <a:p>
            <a:pPr lvl="0"/>
            <a:endParaRPr lang="en-US" dirty="0" smtClean="0"/>
          </a:p>
        </p:txBody>
      </p:sp>
      <p:sp>
        <p:nvSpPr>
          <p:cNvPr id="20"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1" name="TextBox 20"/>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2" name="Picture 21" descr="TP-LINK_Logo-final_gray30-02.eps"/>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3" name="TextBox 22"/>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TP-Link,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Tree>
    <p:extLst>
      <p:ext uri="{BB962C8B-B14F-4D97-AF65-F5344CB8AC3E}">
        <p14:creationId xmlns:p14="http://schemas.microsoft.com/office/powerpoint/2010/main" val="37398890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 Teal">
    <p:bg>
      <p:bgPr>
        <a:solidFill>
          <a:srgbClr val="4ACBD6"/>
        </a:solidFill>
        <a:effectLst/>
      </p:bgPr>
    </p:bg>
    <p:spTree>
      <p:nvGrpSpPr>
        <p:cNvPr id="1" name=""/>
        <p:cNvGrpSpPr/>
        <p:nvPr/>
      </p:nvGrpSpPr>
      <p:grpSpPr>
        <a:xfrm>
          <a:off x="0" y="0"/>
          <a:ext cx="0" cy="0"/>
          <a:chOff x="0" y="0"/>
          <a:chExt cx="0" cy="0"/>
        </a:xfrm>
      </p:grpSpPr>
      <p:pic>
        <p:nvPicPr>
          <p:cNvPr id="3" name="Picture 2" descr="patternLg-white-06.png"/>
          <p:cNvPicPr>
            <a:picLocks noChangeAspect="1"/>
          </p:cNvPicPr>
          <p:nvPr userDrawn="1"/>
        </p:nvPicPr>
        <p:blipFill rotWithShape="1">
          <a:blip r:embed="rId2" cstate="print">
            <a:alphaModFix amt="15000"/>
            <a:extLst>
              <a:ext uri="{28A0092B-C50C-407E-A947-70E740481C1C}">
                <a14:useLocalDpi xmlns:a14="http://schemas.microsoft.com/office/drawing/2010/main"/>
              </a:ext>
            </a:extLst>
          </a:blip>
          <a:srcRect l="22415" b="24579"/>
          <a:stretch/>
        </p:blipFill>
        <p:spPr>
          <a:xfrm>
            <a:off x="0" y="-125847"/>
            <a:ext cx="9269106" cy="5341918"/>
          </a:xfrm>
          <a:prstGeom prst="rect">
            <a:avLst/>
          </a:prstGeom>
        </p:spPr>
      </p:pic>
      <p:sp>
        <p:nvSpPr>
          <p:cNvPr id="8" name="Text Placeholder 8"/>
          <p:cNvSpPr>
            <a:spLocks noGrp="1"/>
          </p:cNvSpPr>
          <p:nvPr>
            <p:ph type="body" sz="quarter" idx="10" hasCustomPrompt="1"/>
          </p:nvPr>
        </p:nvSpPr>
        <p:spPr>
          <a:xfrm>
            <a:off x="580068" y="2251730"/>
            <a:ext cx="5326518" cy="741839"/>
          </a:xfrm>
          <a:prstGeom prst="rect">
            <a:avLst/>
          </a:prstGeom>
        </p:spPr>
        <p:txBody>
          <a:bodyPr vert="horz" anchor="t"/>
          <a:lstStyle>
            <a:lvl1pPr marL="0" indent="0" algn="l">
              <a:lnSpc>
                <a:spcPct val="80000"/>
              </a:lnSpc>
              <a:buNone/>
              <a:defRPr sz="2000" b="1" i="0">
                <a:solidFill>
                  <a:schemeClr val="bg1"/>
                </a:solidFill>
                <a:latin typeface="Arial"/>
                <a:cs typeface="Arial"/>
              </a:defRPr>
            </a:lvl1pPr>
          </a:lstStyle>
          <a:p>
            <a:pPr lvl="0"/>
            <a:r>
              <a:rPr lang="en-US" dirty="0" smtClean="0"/>
              <a:t>Divider</a:t>
            </a:r>
          </a:p>
        </p:txBody>
      </p:sp>
      <p:pic>
        <p:nvPicPr>
          <p:cNvPr id="7" name="Picture 6" descr="int_TP-Link Brand Guidelines_05202016-02.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0800000">
            <a:off x="684213" y="4313401"/>
            <a:ext cx="400455" cy="387188"/>
          </a:xfrm>
          <a:prstGeom prst="rect">
            <a:avLst/>
          </a:prstGeom>
        </p:spPr>
      </p:pic>
      <p:pic>
        <p:nvPicPr>
          <p:cNvPr id="10" name="Picture 9" descr="int_TP-Link Brand Guidelines_05202016-02.pn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361639" y="479425"/>
            <a:ext cx="666608" cy="644525"/>
          </a:xfrm>
          <a:prstGeom prst="rect">
            <a:avLst/>
          </a:prstGeom>
        </p:spPr>
      </p:pic>
    </p:spTree>
    <p:extLst>
      <p:ext uri="{BB962C8B-B14F-4D97-AF65-F5344CB8AC3E}">
        <p14:creationId xmlns:p14="http://schemas.microsoft.com/office/powerpoint/2010/main" val="40652993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 - B2B">
    <p:bg>
      <p:bgPr>
        <a:solidFill>
          <a:srgbClr val="28353A"/>
        </a:solidFill>
        <a:effectLst/>
      </p:bgPr>
    </p:bg>
    <p:spTree>
      <p:nvGrpSpPr>
        <p:cNvPr id="1" name=""/>
        <p:cNvGrpSpPr/>
        <p:nvPr/>
      </p:nvGrpSpPr>
      <p:grpSpPr>
        <a:xfrm>
          <a:off x="0" y="0"/>
          <a:ext cx="0" cy="0"/>
          <a:chOff x="0" y="0"/>
          <a:chExt cx="0" cy="0"/>
        </a:xfrm>
      </p:grpSpPr>
      <p:pic>
        <p:nvPicPr>
          <p:cNvPr id="6" name="Picture 5" descr="patternLg-white-06.png"/>
          <p:cNvPicPr>
            <a:picLocks noChangeAspect="1"/>
          </p:cNvPicPr>
          <p:nvPr userDrawn="1"/>
        </p:nvPicPr>
        <p:blipFill rotWithShape="1">
          <a:blip r:embed="rId2" cstate="print">
            <a:alphaModFix amt="5000"/>
            <a:extLst>
              <a:ext uri="{28A0092B-C50C-407E-A947-70E740481C1C}">
                <a14:useLocalDpi xmlns:a14="http://schemas.microsoft.com/office/drawing/2010/main"/>
              </a:ext>
            </a:extLst>
          </a:blip>
          <a:srcRect l="22415" b="1739"/>
          <a:stretch/>
        </p:blipFill>
        <p:spPr>
          <a:xfrm>
            <a:off x="1" y="-75047"/>
            <a:ext cx="9269106" cy="6959620"/>
          </a:xfrm>
          <a:prstGeom prst="rect">
            <a:avLst/>
          </a:prstGeom>
        </p:spPr>
      </p:pic>
      <p:sp>
        <p:nvSpPr>
          <p:cNvPr id="9" name="Text Placeholder 8"/>
          <p:cNvSpPr>
            <a:spLocks noGrp="1"/>
          </p:cNvSpPr>
          <p:nvPr>
            <p:ph type="body" sz="quarter" idx="10" hasCustomPrompt="1"/>
          </p:nvPr>
        </p:nvSpPr>
        <p:spPr>
          <a:xfrm>
            <a:off x="580068" y="2251730"/>
            <a:ext cx="5326518" cy="741839"/>
          </a:xfrm>
          <a:prstGeom prst="rect">
            <a:avLst/>
          </a:prstGeom>
        </p:spPr>
        <p:txBody>
          <a:bodyPr vert="horz" anchor="t"/>
          <a:lstStyle>
            <a:lvl1pPr marL="0" indent="0" algn="l">
              <a:lnSpc>
                <a:spcPct val="80000"/>
              </a:lnSpc>
              <a:buNone/>
              <a:defRPr sz="2000" b="1" i="0">
                <a:solidFill>
                  <a:srgbClr val="4ACBD6"/>
                </a:solidFill>
                <a:latin typeface="Arial"/>
                <a:cs typeface="Arial"/>
              </a:defRPr>
            </a:lvl1pPr>
          </a:lstStyle>
          <a:p>
            <a:pPr lvl="0"/>
            <a:r>
              <a:rPr lang="en-US" dirty="0" smtClean="0"/>
              <a:t>Divider</a:t>
            </a:r>
          </a:p>
        </p:txBody>
      </p:sp>
      <p:pic>
        <p:nvPicPr>
          <p:cNvPr id="11" name="Picture 10" descr="int_TP-Link Brand Guidelines_05202016-02.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0800000">
            <a:off x="684213" y="4313401"/>
            <a:ext cx="400455" cy="387188"/>
          </a:xfrm>
          <a:prstGeom prst="rect">
            <a:avLst/>
          </a:prstGeom>
        </p:spPr>
      </p:pic>
      <p:pic>
        <p:nvPicPr>
          <p:cNvPr id="12" name="Picture 11" descr="int_TP-Link Brand Guidelines_05202016-02.png"/>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7361639" y="479425"/>
            <a:ext cx="666608" cy="644525"/>
          </a:xfrm>
          <a:prstGeom prst="rect">
            <a:avLst/>
          </a:prstGeom>
        </p:spPr>
      </p:pic>
    </p:spTree>
    <p:extLst>
      <p:ext uri="{BB962C8B-B14F-4D97-AF65-F5344CB8AC3E}">
        <p14:creationId xmlns:p14="http://schemas.microsoft.com/office/powerpoint/2010/main" val="4618333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ank you - Teal">
    <p:bg>
      <p:bgPr>
        <a:solidFill>
          <a:srgbClr val="4ACBD6"/>
        </a:solidFill>
        <a:effectLst/>
      </p:bgPr>
    </p:bg>
    <p:spTree>
      <p:nvGrpSpPr>
        <p:cNvPr id="1" name=""/>
        <p:cNvGrpSpPr/>
        <p:nvPr/>
      </p:nvGrpSpPr>
      <p:grpSpPr>
        <a:xfrm>
          <a:off x="0" y="0"/>
          <a:ext cx="0" cy="0"/>
          <a:chOff x="0" y="0"/>
          <a:chExt cx="0" cy="0"/>
        </a:xfrm>
      </p:grpSpPr>
      <p:sp>
        <p:nvSpPr>
          <p:cNvPr id="4" name="TextBox 3"/>
          <p:cNvSpPr txBox="1"/>
          <p:nvPr userDrawn="1"/>
        </p:nvSpPr>
        <p:spPr>
          <a:xfrm>
            <a:off x="2687320" y="2244625"/>
            <a:ext cx="3769360" cy="646331"/>
          </a:xfrm>
          <a:prstGeom prst="rect">
            <a:avLst/>
          </a:prstGeom>
          <a:noFill/>
        </p:spPr>
        <p:txBody>
          <a:bodyPr wrap="square" rtlCol="0">
            <a:spAutoFit/>
          </a:bodyPr>
          <a:lstStyle/>
          <a:p>
            <a:pPr algn="ctr"/>
            <a:r>
              <a:rPr lang="en-US" sz="3600" b="1" i="0" dirty="0" smtClean="0">
                <a:solidFill>
                  <a:srgbClr val="FFCC08"/>
                </a:solidFill>
                <a:latin typeface="Arial"/>
                <a:cs typeface="Arial"/>
              </a:rPr>
              <a:t>THANK YOU</a:t>
            </a:r>
            <a:endParaRPr lang="en-US" sz="3600" b="1" i="0" dirty="0">
              <a:solidFill>
                <a:srgbClr val="FFCC08"/>
              </a:solidFill>
              <a:latin typeface="Arial"/>
              <a:cs typeface="Arial"/>
            </a:endParaRPr>
          </a:p>
        </p:txBody>
      </p:sp>
    </p:spTree>
    <p:extLst>
      <p:ext uri="{BB962C8B-B14F-4D97-AF65-F5344CB8AC3E}">
        <p14:creationId xmlns:p14="http://schemas.microsoft.com/office/powerpoint/2010/main" val="554512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 B2B">
    <p:bg>
      <p:bgPr>
        <a:solidFill>
          <a:srgbClr val="28353A"/>
        </a:solidFill>
        <a:effectLst/>
      </p:bgPr>
    </p:bg>
    <p:spTree>
      <p:nvGrpSpPr>
        <p:cNvPr id="1" name=""/>
        <p:cNvGrpSpPr/>
        <p:nvPr/>
      </p:nvGrpSpPr>
      <p:grpSpPr>
        <a:xfrm>
          <a:off x="0" y="0"/>
          <a:ext cx="0" cy="0"/>
          <a:chOff x="0" y="0"/>
          <a:chExt cx="0" cy="0"/>
        </a:xfrm>
      </p:grpSpPr>
      <p:pic>
        <p:nvPicPr>
          <p:cNvPr id="6" name="Picture 5" descr="patternLg-white-06.png"/>
          <p:cNvPicPr>
            <a:picLocks noChangeAspect="1"/>
          </p:cNvPicPr>
          <p:nvPr userDrawn="1"/>
        </p:nvPicPr>
        <p:blipFill rotWithShape="1">
          <a:blip r:embed="rId2" cstate="print">
            <a:alphaModFix amt="5000"/>
            <a:extLst>
              <a:ext uri="{28A0092B-C50C-407E-A947-70E740481C1C}">
                <a14:useLocalDpi xmlns:a14="http://schemas.microsoft.com/office/drawing/2010/main"/>
              </a:ext>
            </a:extLst>
          </a:blip>
          <a:srcRect l="22415" b="1739"/>
          <a:stretch/>
        </p:blipFill>
        <p:spPr>
          <a:xfrm>
            <a:off x="1" y="-75047"/>
            <a:ext cx="9269106" cy="6959620"/>
          </a:xfrm>
          <a:prstGeom prst="rect">
            <a:avLst/>
          </a:prstGeom>
        </p:spPr>
      </p:pic>
      <p:sp>
        <p:nvSpPr>
          <p:cNvPr id="5" name="TextBox 4"/>
          <p:cNvSpPr txBox="1"/>
          <p:nvPr userDrawn="1"/>
        </p:nvSpPr>
        <p:spPr>
          <a:xfrm>
            <a:off x="2687320" y="2231925"/>
            <a:ext cx="3769360" cy="646331"/>
          </a:xfrm>
          <a:prstGeom prst="rect">
            <a:avLst/>
          </a:prstGeom>
          <a:noFill/>
        </p:spPr>
        <p:txBody>
          <a:bodyPr wrap="square" rtlCol="0">
            <a:spAutoFit/>
          </a:bodyPr>
          <a:lstStyle/>
          <a:p>
            <a:pPr algn="ctr"/>
            <a:r>
              <a:rPr lang="en-US" sz="3600" b="1" i="0" dirty="0" smtClean="0">
                <a:solidFill>
                  <a:srgbClr val="4ACBD6"/>
                </a:solidFill>
                <a:latin typeface="Arial"/>
                <a:cs typeface="Arial"/>
              </a:rPr>
              <a:t>THANK YOU</a:t>
            </a:r>
            <a:endParaRPr lang="en-US" sz="3600" b="1" i="0" dirty="0">
              <a:solidFill>
                <a:srgbClr val="4ACBD6"/>
              </a:solidFill>
              <a:latin typeface="Arial"/>
              <a:cs typeface="Arial"/>
            </a:endParaRPr>
          </a:p>
        </p:txBody>
      </p:sp>
    </p:spTree>
    <p:extLst>
      <p:ext uri="{BB962C8B-B14F-4D97-AF65-F5344CB8AC3E}">
        <p14:creationId xmlns:p14="http://schemas.microsoft.com/office/powerpoint/2010/main" val="4029289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pPr defTabSz="685800"/>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4872630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800"/>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84530976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pPr defTabSz="685800"/>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746474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B2B">
    <p:bg>
      <p:bgPr>
        <a:solidFill>
          <a:srgbClr val="28353A"/>
        </a:solidFill>
        <a:effectLst/>
      </p:bgPr>
    </p:bg>
    <p:spTree>
      <p:nvGrpSpPr>
        <p:cNvPr id="1" name=""/>
        <p:cNvGrpSpPr/>
        <p:nvPr/>
      </p:nvGrpSpPr>
      <p:grpSpPr>
        <a:xfrm>
          <a:off x="0" y="0"/>
          <a:ext cx="0" cy="0"/>
          <a:chOff x="0" y="0"/>
          <a:chExt cx="0" cy="0"/>
        </a:xfrm>
      </p:grpSpPr>
      <p:pic>
        <p:nvPicPr>
          <p:cNvPr id="12" name="Picture 11" descr="patternLg-white-06.png"/>
          <p:cNvPicPr>
            <a:picLocks noChangeAspect="1"/>
          </p:cNvPicPr>
          <p:nvPr userDrawn="1"/>
        </p:nvPicPr>
        <p:blipFill rotWithShape="1">
          <a:blip r:embed="rId2" cstate="print">
            <a:alphaModFix amt="5000"/>
            <a:extLst>
              <a:ext uri="{28A0092B-C50C-407E-A947-70E740481C1C}">
                <a14:useLocalDpi xmlns:a14="http://schemas.microsoft.com/office/drawing/2010/main"/>
              </a:ext>
            </a:extLst>
          </a:blip>
          <a:srcRect l="22415" b="1739"/>
          <a:stretch/>
        </p:blipFill>
        <p:spPr>
          <a:xfrm>
            <a:off x="1" y="-75047"/>
            <a:ext cx="9269106" cy="6959620"/>
          </a:xfrm>
          <a:prstGeom prst="rect">
            <a:avLst/>
          </a:prstGeom>
        </p:spPr>
      </p:pic>
      <p:pic>
        <p:nvPicPr>
          <p:cNvPr id="15" name="Picture 14" descr="whitelogo-03.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0327" y="4195387"/>
            <a:ext cx="1325880" cy="564185"/>
          </a:xfrm>
          <a:prstGeom prst="rect">
            <a:avLst/>
          </a:prstGeom>
        </p:spPr>
      </p:pic>
      <p:pic>
        <p:nvPicPr>
          <p:cNvPr id="16" name="Picture 15" descr="int_TP-Link Brand Guidelines_05202016-02.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677742" y="181147"/>
            <a:ext cx="2071068" cy="1417245"/>
          </a:xfrm>
          <a:prstGeom prst="rect">
            <a:avLst/>
          </a:prstGeom>
        </p:spPr>
      </p:pic>
      <p:sp>
        <p:nvSpPr>
          <p:cNvPr id="20" name="Text Placeholder 8"/>
          <p:cNvSpPr>
            <a:spLocks noGrp="1"/>
          </p:cNvSpPr>
          <p:nvPr>
            <p:ph type="body" sz="quarter" idx="10" hasCustomPrompt="1"/>
          </p:nvPr>
        </p:nvSpPr>
        <p:spPr>
          <a:xfrm>
            <a:off x="580068" y="2251729"/>
            <a:ext cx="5326518" cy="295262"/>
          </a:xfrm>
          <a:prstGeom prst="rect">
            <a:avLst/>
          </a:prstGeom>
        </p:spPr>
        <p:txBody>
          <a:bodyPr vert="horz" anchor="t"/>
          <a:lstStyle>
            <a:lvl1pPr marL="0" indent="0" algn="l">
              <a:lnSpc>
                <a:spcPct val="80000"/>
              </a:lnSpc>
              <a:buNone/>
              <a:defRPr sz="2000" b="1" i="0">
                <a:solidFill>
                  <a:schemeClr val="accent1"/>
                </a:solidFill>
                <a:latin typeface="Arial"/>
                <a:cs typeface="Arial"/>
              </a:defRPr>
            </a:lvl1pPr>
          </a:lstStyle>
          <a:p>
            <a:pPr lvl="0"/>
            <a:r>
              <a:rPr lang="en-US" dirty="0" smtClean="0"/>
              <a:t>Click to Edit Title</a:t>
            </a:r>
          </a:p>
        </p:txBody>
      </p:sp>
      <p:sp>
        <p:nvSpPr>
          <p:cNvPr id="21" name="Text Placeholder 8"/>
          <p:cNvSpPr>
            <a:spLocks noGrp="1"/>
          </p:cNvSpPr>
          <p:nvPr>
            <p:ph type="body" sz="quarter" idx="11" hasCustomPrompt="1"/>
          </p:nvPr>
        </p:nvSpPr>
        <p:spPr>
          <a:xfrm>
            <a:off x="597005" y="2049427"/>
            <a:ext cx="2331385" cy="202303"/>
          </a:xfrm>
          <a:prstGeom prst="rect">
            <a:avLst/>
          </a:prstGeom>
        </p:spPr>
        <p:txBody>
          <a:bodyPr vert="horz"/>
          <a:lstStyle>
            <a:lvl1pPr marL="0" indent="0" algn="l">
              <a:buNone/>
              <a:defRPr sz="1100" b="0" i="0">
                <a:solidFill>
                  <a:srgbClr val="FFCC08"/>
                </a:solidFill>
                <a:latin typeface="Arial"/>
                <a:cs typeface="Arial"/>
              </a:defRPr>
            </a:lvl1pPr>
          </a:lstStyle>
          <a:p>
            <a:pPr lvl="0"/>
            <a:r>
              <a:rPr lang="en-US" dirty="0" smtClean="0"/>
              <a:t>DATE</a:t>
            </a:r>
            <a:endParaRPr lang="en-US" dirty="0"/>
          </a:p>
        </p:txBody>
      </p:sp>
      <p:sp>
        <p:nvSpPr>
          <p:cNvPr id="22" name="Text Placeholder 8"/>
          <p:cNvSpPr>
            <a:spLocks noGrp="1"/>
          </p:cNvSpPr>
          <p:nvPr>
            <p:ph type="body" sz="quarter" idx="12" hasCustomPrompt="1"/>
          </p:nvPr>
        </p:nvSpPr>
        <p:spPr>
          <a:xfrm>
            <a:off x="607285" y="2546992"/>
            <a:ext cx="3340598" cy="392150"/>
          </a:xfrm>
          <a:prstGeom prst="rect">
            <a:avLst/>
          </a:prstGeom>
        </p:spPr>
        <p:txBody>
          <a:bodyPr vert="horz"/>
          <a:lstStyle>
            <a:lvl1pPr marL="0" indent="0" algn="l">
              <a:buNone/>
              <a:defRPr sz="1100" b="1" i="0" baseline="0">
                <a:solidFill>
                  <a:srgbClr val="4ACBD6"/>
                </a:solidFill>
                <a:latin typeface="Arial"/>
                <a:cs typeface="Arial"/>
              </a:defRPr>
            </a:lvl1pPr>
          </a:lstStyle>
          <a:p>
            <a:pPr lvl="0"/>
            <a:r>
              <a:rPr lang="en-US" dirty="0" smtClean="0"/>
              <a:t>SUBHEAD (OPTIONAL)</a:t>
            </a:r>
            <a:endParaRPr lang="en-US" dirty="0"/>
          </a:p>
        </p:txBody>
      </p:sp>
    </p:spTree>
    <p:extLst>
      <p:ext uri="{BB962C8B-B14F-4D97-AF65-F5344CB8AC3E}">
        <p14:creationId xmlns:p14="http://schemas.microsoft.com/office/powerpoint/2010/main" val="29309487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29150" y="1369219"/>
            <a:ext cx="3886200" cy="3263504"/>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defTabSz="685800"/>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5150555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defTabSz="685800"/>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5125091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defTabSz="685800"/>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70981746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defTabSz="685800"/>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0663061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defTabSz="685800"/>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3868199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编辑母版文本样式</a:t>
            </a:r>
          </a:p>
        </p:txBody>
      </p:sp>
      <p:sp>
        <p:nvSpPr>
          <p:cNvPr id="5" name="日期占位符 4"/>
          <p:cNvSpPr>
            <a:spLocks noGrp="1"/>
          </p:cNvSpPr>
          <p:nvPr>
            <p:ph type="dt" sz="half" idx="10"/>
          </p:nvPr>
        </p:nvSpPr>
        <p:spPr/>
        <p:txBody>
          <a:bodyPr/>
          <a:lstStyle/>
          <a:p>
            <a:pPr defTabSz="685800"/>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5579696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800"/>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72746548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defTabSz="685800"/>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defTabSz="685800"/>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9908915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Cover Slide - Teal">
    <p:bg>
      <p:bgPr>
        <a:solidFill>
          <a:srgbClr val="4ACBD6"/>
        </a:solidFill>
        <a:effectLst/>
      </p:bgPr>
    </p:bg>
    <p:spTree>
      <p:nvGrpSpPr>
        <p:cNvPr id="1" name=""/>
        <p:cNvGrpSpPr/>
        <p:nvPr/>
      </p:nvGrpSpPr>
      <p:grpSpPr>
        <a:xfrm>
          <a:off x="0" y="0"/>
          <a:ext cx="0" cy="0"/>
          <a:chOff x="0" y="0"/>
          <a:chExt cx="0" cy="0"/>
        </a:xfrm>
      </p:grpSpPr>
      <p:pic>
        <p:nvPicPr>
          <p:cNvPr id="9" name="Picture 8" descr="whitelogo-03.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30327" y="4195388"/>
            <a:ext cx="1325880" cy="564185"/>
          </a:xfrm>
          <a:prstGeom prst="rect">
            <a:avLst/>
          </a:prstGeom>
        </p:spPr>
      </p:pic>
      <p:sp>
        <p:nvSpPr>
          <p:cNvPr id="8" name="Text Placeholder 8"/>
          <p:cNvSpPr>
            <a:spLocks noGrp="1"/>
          </p:cNvSpPr>
          <p:nvPr>
            <p:ph type="body" sz="quarter" idx="10" hasCustomPrompt="1"/>
          </p:nvPr>
        </p:nvSpPr>
        <p:spPr>
          <a:xfrm>
            <a:off x="580068" y="2251729"/>
            <a:ext cx="5326518" cy="295262"/>
          </a:xfrm>
          <a:prstGeom prst="rect">
            <a:avLst/>
          </a:prstGeom>
        </p:spPr>
        <p:txBody>
          <a:bodyPr vert="horz" anchor="t"/>
          <a:lstStyle>
            <a:lvl1pPr marL="0" indent="0" algn="l">
              <a:lnSpc>
                <a:spcPct val="80000"/>
              </a:lnSpc>
              <a:buNone/>
              <a:defRPr sz="2000" b="1" i="0">
                <a:solidFill>
                  <a:schemeClr val="bg1"/>
                </a:solidFill>
                <a:latin typeface="Arial"/>
                <a:cs typeface="Arial"/>
              </a:defRPr>
            </a:lvl1pPr>
          </a:lstStyle>
          <a:p>
            <a:pPr lvl="0"/>
            <a:r>
              <a:rPr lang="en-US" dirty="0" smtClean="0"/>
              <a:t>Click to Edit Title</a:t>
            </a:r>
          </a:p>
        </p:txBody>
      </p:sp>
      <p:sp>
        <p:nvSpPr>
          <p:cNvPr id="10" name="Text Placeholder 8"/>
          <p:cNvSpPr>
            <a:spLocks noGrp="1"/>
          </p:cNvSpPr>
          <p:nvPr>
            <p:ph type="body" sz="quarter" idx="11" hasCustomPrompt="1"/>
          </p:nvPr>
        </p:nvSpPr>
        <p:spPr>
          <a:xfrm>
            <a:off x="597006" y="2049428"/>
            <a:ext cx="2331385" cy="202303"/>
          </a:xfrm>
          <a:prstGeom prst="rect">
            <a:avLst/>
          </a:prstGeom>
        </p:spPr>
        <p:txBody>
          <a:bodyPr vert="horz"/>
          <a:lstStyle>
            <a:lvl1pPr marL="0" indent="0" algn="l">
              <a:buNone/>
              <a:defRPr sz="1100" b="0" i="0">
                <a:solidFill>
                  <a:srgbClr val="FFCC08"/>
                </a:solidFill>
                <a:latin typeface="Arial"/>
                <a:cs typeface="Arial"/>
              </a:defRPr>
            </a:lvl1pPr>
          </a:lstStyle>
          <a:p>
            <a:pPr lvl="0"/>
            <a:r>
              <a:rPr lang="en-US" dirty="0" smtClean="0"/>
              <a:t>DATE</a:t>
            </a:r>
            <a:endParaRPr lang="en-US" dirty="0"/>
          </a:p>
        </p:txBody>
      </p:sp>
      <p:sp>
        <p:nvSpPr>
          <p:cNvPr id="11" name="Text Placeholder 8"/>
          <p:cNvSpPr>
            <a:spLocks noGrp="1"/>
          </p:cNvSpPr>
          <p:nvPr>
            <p:ph type="body" sz="quarter" idx="12" hasCustomPrompt="1"/>
          </p:nvPr>
        </p:nvSpPr>
        <p:spPr>
          <a:xfrm>
            <a:off x="607285" y="2546992"/>
            <a:ext cx="3340598" cy="392150"/>
          </a:xfrm>
          <a:prstGeom prst="rect">
            <a:avLst/>
          </a:prstGeom>
        </p:spPr>
        <p:txBody>
          <a:bodyPr vert="horz"/>
          <a:lstStyle>
            <a:lvl1pPr marL="0" indent="0" algn="l">
              <a:buNone/>
              <a:defRPr sz="1100" b="1" i="0" baseline="0">
                <a:solidFill>
                  <a:schemeClr val="bg1"/>
                </a:solidFill>
                <a:latin typeface="Arial"/>
                <a:cs typeface="Arial"/>
              </a:defRPr>
            </a:lvl1pPr>
          </a:lstStyle>
          <a:p>
            <a:pPr lvl="0"/>
            <a:r>
              <a:rPr lang="en-US" dirty="0" smtClean="0"/>
              <a:t>SUBHEAD (OPTIONAL)</a:t>
            </a:r>
            <a:endParaRPr lang="en-US" dirty="0"/>
          </a:p>
        </p:txBody>
      </p:sp>
      <p:pic>
        <p:nvPicPr>
          <p:cNvPr id="16" name="Picture 15" descr="int_TP-Link Brand Guidelines_05202016-0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7742" y="181148"/>
            <a:ext cx="2071068" cy="1417245"/>
          </a:xfrm>
          <a:prstGeom prst="rect">
            <a:avLst/>
          </a:prstGeom>
        </p:spPr>
      </p:pic>
    </p:spTree>
    <p:extLst>
      <p:ext uri="{BB962C8B-B14F-4D97-AF65-F5344CB8AC3E}">
        <p14:creationId xmlns:p14="http://schemas.microsoft.com/office/powerpoint/2010/main" val="5168364"/>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hank you - Teal">
    <p:bg>
      <p:bgPr>
        <a:solidFill>
          <a:srgbClr val="4ACBD6"/>
        </a:solidFill>
        <a:effectLst/>
      </p:bgPr>
    </p:bg>
    <p:spTree>
      <p:nvGrpSpPr>
        <p:cNvPr id="1" name=""/>
        <p:cNvGrpSpPr/>
        <p:nvPr/>
      </p:nvGrpSpPr>
      <p:grpSpPr>
        <a:xfrm>
          <a:off x="0" y="0"/>
          <a:ext cx="0" cy="0"/>
          <a:chOff x="0" y="0"/>
          <a:chExt cx="0" cy="0"/>
        </a:xfrm>
      </p:grpSpPr>
      <p:sp>
        <p:nvSpPr>
          <p:cNvPr id="4" name="TextBox 3"/>
          <p:cNvSpPr txBox="1"/>
          <p:nvPr userDrawn="1"/>
        </p:nvSpPr>
        <p:spPr>
          <a:xfrm>
            <a:off x="2687321" y="2244625"/>
            <a:ext cx="3769360"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smtClean="0">
                <a:ln>
                  <a:noFill/>
                </a:ln>
                <a:solidFill>
                  <a:srgbClr val="FFCC08"/>
                </a:solidFill>
                <a:effectLst/>
                <a:uLnTx/>
                <a:uFillTx/>
                <a:latin typeface="Arial"/>
                <a:ea typeface="+mn-ea"/>
                <a:cs typeface="Arial"/>
              </a:rPr>
              <a:t>THANK YOU</a:t>
            </a:r>
            <a:endParaRPr kumimoji="0" lang="en-US" sz="3600" b="1" i="0" u="none" strike="noStrike" kern="1200" cap="none" spc="0" normalizeH="0" baseline="0" noProof="0" dirty="0">
              <a:ln>
                <a:noFill/>
              </a:ln>
              <a:solidFill>
                <a:srgbClr val="FFCC08"/>
              </a:solidFill>
              <a:effectLst/>
              <a:uLnTx/>
              <a:uFillTx/>
              <a:latin typeface="Arial"/>
              <a:ea typeface="+mn-ea"/>
              <a:cs typeface="Arial"/>
            </a:endParaRPr>
          </a:p>
        </p:txBody>
      </p:sp>
    </p:spTree>
    <p:extLst>
      <p:ext uri="{BB962C8B-B14F-4D97-AF65-F5344CB8AC3E}">
        <p14:creationId xmlns:p14="http://schemas.microsoft.com/office/powerpoint/2010/main" val="39680204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Lifestyle">
    <p:bg>
      <p:bgPr>
        <a:solidFill>
          <a:srgbClr val="4ACBD6"/>
        </a:solidFill>
        <a:effectLst/>
      </p:bgPr>
    </p:bg>
    <p:spTree>
      <p:nvGrpSpPr>
        <p:cNvPr id="1" name=""/>
        <p:cNvGrpSpPr/>
        <p:nvPr/>
      </p:nvGrpSpPr>
      <p:grpSpPr>
        <a:xfrm>
          <a:off x="0" y="0"/>
          <a:ext cx="0" cy="0"/>
          <a:chOff x="0" y="0"/>
          <a:chExt cx="0" cy="0"/>
        </a:xfrm>
      </p:grpSpPr>
      <p:pic>
        <p:nvPicPr>
          <p:cNvPr id="12" name="Picture 11" descr="TPLINK_LIFE_LR_0003-v7.jp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1" y="0"/>
            <a:ext cx="9180027" cy="5143499"/>
          </a:xfrm>
          <a:prstGeom prst="rect">
            <a:avLst/>
          </a:prstGeom>
        </p:spPr>
      </p:pic>
      <p:pic>
        <p:nvPicPr>
          <p:cNvPr id="13" name="Picture 12" descr="int_TP-Link Brand Guidelines_05202016-02.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677742" y="181147"/>
            <a:ext cx="2071068" cy="1417245"/>
          </a:xfrm>
          <a:prstGeom prst="rect">
            <a:avLst/>
          </a:prstGeom>
        </p:spPr>
      </p:pic>
      <p:pic>
        <p:nvPicPr>
          <p:cNvPr id="14" name="Picture 13" descr="whitelogo-03.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30327" y="4195387"/>
            <a:ext cx="1325880" cy="564185"/>
          </a:xfrm>
          <a:prstGeom prst="rect">
            <a:avLst/>
          </a:prstGeom>
        </p:spPr>
      </p:pic>
      <p:sp>
        <p:nvSpPr>
          <p:cNvPr id="16" name="Text Placeholder 8"/>
          <p:cNvSpPr>
            <a:spLocks noGrp="1"/>
          </p:cNvSpPr>
          <p:nvPr>
            <p:ph type="body" sz="quarter" idx="10" hasCustomPrompt="1"/>
          </p:nvPr>
        </p:nvSpPr>
        <p:spPr>
          <a:xfrm>
            <a:off x="580068" y="2251729"/>
            <a:ext cx="5326518" cy="295262"/>
          </a:xfrm>
          <a:prstGeom prst="rect">
            <a:avLst/>
          </a:prstGeom>
        </p:spPr>
        <p:txBody>
          <a:bodyPr vert="horz" anchor="t"/>
          <a:lstStyle>
            <a:lvl1pPr marL="0" indent="0" algn="l">
              <a:lnSpc>
                <a:spcPct val="80000"/>
              </a:lnSpc>
              <a:buNone/>
              <a:defRPr sz="2000" b="1" i="0">
                <a:solidFill>
                  <a:schemeClr val="bg1"/>
                </a:solidFill>
                <a:latin typeface="Arial"/>
                <a:cs typeface="Arial"/>
              </a:defRPr>
            </a:lvl1pPr>
          </a:lstStyle>
          <a:p>
            <a:pPr lvl="0"/>
            <a:r>
              <a:rPr lang="en-US" dirty="0" smtClean="0"/>
              <a:t>Click to Edit Title</a:t>
            </a:r>
          </a:p>
        </p:txBody>
      </p:sp>
      <p:sp>
        <p:nvSpPr>
          <p:cNvPr id="17" name="Text Placeholder 8"/>
          <p:cNvSpPr>
            <a:spLocks noGrp="1"/>
          </p:cNvSpPr>
          <p:nvPr>
            <p:ph type="body" sz="quarter" idx="11" hasCustomPrompt="1"/>
          </p:nvPr>
        </p:nvSpPr>
        <p:spPr>
          <a:xfrm>
            <a:off x="597005" y="2049427"/>
            <a:ext cx="2331385" cy="202303"/>
          </a:xfrm>
          <a:prstGeom prst="rect">
            <a:avLst/>
          </a:prstGeom>
        </p:spPr>
        <p:txBody>
          <a:bodyPr vert="horz"/>
          <a:lstStyle>
            <a:lvl1pPr marL="0" indent="0" algn="l">
              <a:buNone/>
              <a:defRPr sz="1100" b="0" i="0">
                <a:solidFill>
                  <a:srgbClr val="FFCC08"/>
                </a:solidFill>
                <a:latin typeface="Arial"/>
                <a:cs typeface="Arial"/>
              </a:defRPr>
            </a:lvl1pPr>
          </a:lstStyle>
          <a:p>
            <a:pPr lvl="0"/>
            <a:r>
              <a:rPr lang="en-US" dirty="0" smtClean="0"/>
              <a:t>DATE</a:t>
            </a:r>
            <a:endParaRPr lang="en-US" dirty="0"/>
          </a:p>
        </p:txBody>
      </p:sp>
      <p:sp>
        <p:nvSpPr>
          <p:cNvPr id="18" name="Text Placeholder 8"/>
          <p:cNvSpPr>
            <a:spLocks noGrp="1"/>
          </p:cNvSpPr>
          <p:nvPr>
            <p:ph type="body" sz="quarter" idx="12" hasCustomPrompt="1"/>
          </p:nvPr>
        </p:nvSpPr>
        <p:spPr>
          <a:xfrm>
            <a:off x="607285" y="2546992"/>
            <a:ext cx="3340598" cy="392150"/>
          </a:xfrm>
          <a:prstGeom prst="rect">
            <a:avLst/>
          </a:prstGeom>
        </p:spPr>
        <p:txBody>
          <a:bodyPr vert="horz"/>
          <a:lstStyle>
            <a:lvl1pPr marL="0" indent="0" algn="l">
              <a:buNone/>
              <a:defRPr sz="1100" b="1" i="0" baseline="0">
                <a:solidFill>
                  <a:schemeClr val="bg1"/>
                </a:solidFill>
                <a:latin typeface="Arial"/>
                <a:cs typeface="Arial"/>
              </a:defRPr>
            </a:lvl1pPr>
          </a:lstStyle>
          <a:p>
            <a:pPr lvl="0"/>
            <a:r>
              <a:rPr lang="en-US" dirty="0" smtClean="0"/>
              <a:t>SUBHEAD (OPTIONAL)</a:t>
            </a:r>
            <a:endParaRPr lang="en-US" dirty="0"/>
          </a:p>
        </p:txBody>
      </p:sp>
    </p:spTree>
    <p:extLst>
      <p:ext uri="{BB962C8B-B14F-4D97-AF65-F5344CB8AC3E}">
        <p14:creationId xmlns:p14="http://schemas.microsoft.com/office/powerpoint/2010/main" val="29951539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able of Contents Slide">
    <p:bg>
      <p:bgPr>
        <a:solidFill>
          <a:schemeClr val="bg1"/>
        </a:solidFill>
        <a:effectLst/>
      </p:bgPr>
    </p:bg>
    <p:spTree>
      <p:nvGrpSpPr>
        <p:cNvPr id="1" name=""/>
        <p:cNvGrpSpPr/>
        <p:nvPr/>
      </p:nvGrpSpPr>
      <p:grpSpPr>
        <a:xfrm>
          <a:off x="0" y="0"/>
          <a:ext cx="0" cy="0"/>
          <a:chOff x="0" y="0"/>
          <a:chExt cx="0" cy="0"/>
        </a:xfrm>
      </p:grpSpPr>
      <p:sp>
        <p:nvSpPr>
          <p:cNvPr id="8" name="Text Placeholder 8"/>
          <p:cNvSpPr>
            <a:spLocks noGrp="1"/>
          </p:cNvSpPr>
          <p:nvPr>
            <p:ph type="body" sz="quarter" idx="10" hasCustomPrompt="1"/>
          </p:nvPr>
        </p:nvSpPr>
        <p:spPr>
          <a:xfrm>
            <a:off x="580072" y="2251731"/>
            <a:ext cx="3944307" cy="741839"/>
          </a:xfrm>
          <a:prstGeom prst="rect">
            <a:avLst/>
          </a:prstGeom>
        </p:spPr>
        <p:txBody>
          <a:bodyPr vert="horz" anchor="t"/>
          <a:lstStyle>
            <a:lvl1pPr marL="0" indent="0" algn="l">
              <a:lnSpc>
                <a:spcPct val="80000"/>
              </a:lnSpc>
              <a:buNone/>
              <a:defRPr sz="2000" b="1" i="0">
                <a:solidFill>
                  <a:srgbClr val="4ACBD6"/>
                </a:solidFill>
                <a:latin typeface="Arial"/>
                <a:cs typeface="Arial"/>
              </a:defRPr>
            </a:lvl1pPr>
          </a:lstStyle>
          <a:p>
            <a:pPr lvl="0"/>
            <a:r>
              <a:rPr lang="en-US" dirty="0" smtClean="0"/>
              <a:t>Click to Edit Title</a:t>
            </a:r>
          </a:p>
        </p:txBody>
      </p:sp>
      <p:sp>
        <p:nvSpPr>
          <p:cNvPr id="7" name="Text Placeholder 11"/>
          <p:cNvSpPr>
            <a:spLocks noGrp="1"/>
          </p:cNvSpPr>
          <p:nvPr>
            <p:ph type="body" sz="quarter" idx="13" hasCustomPrompt="1"/>
          </p:nvPr>
        </p:nvSpPr>
        <p:spPr>
          <a:xfrm>
            <a:off x="4999042" y="2251731"/>
            <a:ext cx="3876675" cy="2132479"/>
          </a:xfrm>
          <a:prstGeom prst="rect">
            <a:avLst/>
          </a:prstGeom>
        </p:spPr>
        <p:txBody>
          <a:bodyPr vert="horz"/>
          <a:lstStyle>
            <a:lvl1pPr marL="228594" indent="-228594">
              <a:lnSpc>
                <a:spcPct val="140000"/>
              </a:lnSpc>
              <a:spcBef>
                <a:spcPts val="0"/>
              </a:spcBef>
              <a:buFont typeface="+mj-lt"/>
              <a:buAutoNum type="arabicPeriod"/>
              <a:defRPr sz="1100" baseline="0">
                <a:solidFill>
                  <a:schemeClr val="tx1"/>
                </a:solidFill>
              </a:defRPr>
            </a:lvl1pPr>
            <a:lvl2pPr marL="457189" indent="0">
              <a:buNone/>
              <a:defRPr sz="11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endParaRPr lang="en-US" dirty="0" smtClean="0"/>
          </a:p>
          <a:p>
            <a:pPr lvl="0"/>
            <a:endParaRPr lang="en-US" dirty="0" smtClean="0"/>
          </a:p>
        </p:txBody>
      </p:sp>
      <p:pic>
        <p:nvPicPr>
          <p:cNvPr id="13" name="Picture 12" descr="int_TP-Link Brand Guidelines_05202016-02.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483986" y="4313401"/>
            <a:ext cx="400455" cy="387188"/>
          </a:xfrm>
          <a:prstGeom prst="rect">
            <a:avLst/>
          </a:prstGeom>
        </p:spPr>
      </p:pic>
      <p:pic>
        <p:nvPicPr>
          <p:cNvPr id="6" name="Picture 5" descr="int_TP-Link Brand Guidelines_05202016-02.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848742" y="401049"/>
            <a:ext cx="666608" cy="644525"/>
          </a:xfrm>
          <a:prstGeom prst="rect">
            <a:avLst/>
          </a:prstGeom>
        </p:spPr>
      </p:pic>
      <p:sp>
        <p:nvSpPr>
          <p:cNvPr id="2" name="日期占位符 1"/>
          <p:cNvSpPr>
            <a:spLocks noGrp="1"/>
          </p:cNvSpPr>
          <p:nvPr>
            <p:ph type="dt" sz="half" idx="14"/>
          </p:nvPr>
        </p:nvSpPr>
        <p:spPr/>
        <p:txBody>
          <a:bodyPr/>
          <a:lstStyle/>
          <a:p>
            <a:pPr defTabSz="685800"/>
            <a:endParaRPr lang="zh-CN" altLang="en-US">
              <a:solidFill>
                <a:prstClr val="black">
                  <a:tint val="75000"/>
                </a:prstClr>
              </a:solidFill>
            </a:endParaRPr>
          </a:p>
        </p:txBody>
      </p:sp>
      <p:sp>
        <p:nvSpPr>
          <p:cNvPr id="3" name="页脚占位符 2"/>
          <p:cNvSpPr>
            <a:spLocks noGrp="1"/>
          </p:cNvSpPr>
          <p:nvPr>
            <p:ph type="ftr" sz="quarter" idx="15"/>
          </p:nvPr>
        </p:nvSpPr>
        <p:spPr/>
        <p:txBody>
          <a:bodyPr/>
          <a:lstStyle/>
          <a:p>
            <a:pPr defTabSz="685800"/>
            <a:endParaRPr lang="zh-CN" altLang="en-US">
              <a:solidFill>
                <a:prstClr val="black">
                  <a:tint val="75000"/>
                </a:prstClr>
              </a:solidFill>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393127468"/>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Cover Slide - B2B">
    <p:bg>
      <p:bgPr>
        <a:solidFill>
          <a:srgbClr val="28353A"/>
        </a:solidFill>
        <a:effectLst/>
      </p:bgPr>
    </p:bg>
    <p:spTree>
      <p:nvGrpSpPr>
        <p:cNvPr id="1" name=""/>
        <p:cNvGrpSpPr/>
        <p:nvPr/>
      </p:nvGrpSpPr>
      <p:grpSpPr>
        <a:xfrm>
          <a:off x="0" y="0"/>
          <a:ext cx="0" cy="0"/>
          <a:chOff x="0" y="0"/>
          <a:chExt cx="0" cy="0"/>
        </a:xfrm>
      </p:grpSpPr>
      <p:pic>
        <p:nvPicPr>
          <p:cNvPr id="12" name="Picture 11" descr="patternLg-white-06.png"/>
          <p:cNvPicPr>
            <a:picLocks noChangeAspect="1"/>
          </p:cNvPicPr>
          <p:nvPr userDrawn="1"/>
        </p:nvPicPr>
        <p:blipFill rotWithShape="1">
          <a:blip r:embed="rId2" cstate="print">
            <a:alphaModFix amt="5000"/>
            <a:extLst>
              <a:ext uri="{28A0092B-C50C-407E-A947-70E740481C1C}">
                <a14:useLocalDpi xmlns:a14="http://schemas.microsoft.com/office/drawing/2010/main"/>
              </a:ext>
            </a:extLst>
          </a:blip>
          <a:srcRect l="22415" b="1739"/>
          <a:stretch/>
        </p:blipFill>
        <p:spPr>
          <a:xfrm>
            <a:off x="1" y="-75047"/>
            <a:ext cx="9269106" cy="6959620"/>
          </a:xfrm>
          <a:prstGeom prst="rect">
            <a:avLst/>
          </a:prstGeom>
        </p:spPr>
      </p:pic>
      <p:pic>
        <p:nvPicPr>
          <p:cNvPr id="15" name="Picture 14" descr="whitelogo-03.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630327" y="4195387"/>
            <a:ext cx="1325880" cy="564185"/>
          </a:xfrm>
          <a:prstGeom prst="rect">
            <a:avLst/>
          </a:prstGeom>
        </p:spPr>
      </p:pic>
      <p:pic>
        <p:nvPicPr>
          <p:cNvPr id="16" name="Picture 15" descr="int_TP-Link Brand Guidelines_05202016-02.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6677742" y="181147"/>
            <a:ext cx="2071068" cy="1417245"/>
          </a:xfrm>
          <a:prstGeom prst="rect">
            <a:avLst/>
          </a:prstGeom>
        </p:spPr>
      </p:pic>
      <p:sp>
        <p:nvSpPr>
          <p:cNvPr id="20" name="Text Placeholder 8"/>
          <p:cNvSpPr>
            <a:spLocks noGrp="1"/>
          </p:cNvSpPr>
          <p:nvPr>
            <p:ph type="body" sz="quarter" idx="10" hasCustomPrompt="1"/>
          </p:nvPr>
        </p:nvSpPr>
        <p:spPr>
          <a:xfrm>
            <a:off x="580068" y="2251729"/>
            <a:ext cx="5326518" cy="295262"/>
          </a:xfrm>
          <a:prstGeom prst="rect">
            <a:avLst/>
          </a:prstGeom>
        </p:spPr>
        <p:txBody>
          <a:bodyPr vert="horz" anchor="t"/>
          <a:lstStyle>
            <a:lvl1pPr marL="0" indent="0" algn="l">
              <a:lnSpc>
                <a:spcPct val="80000"/>
              </a:lnSpc>
              <a:buNone/>
              <a:defRPr sz="2000" b="1" i="0">
                <a:solidFill>
                  <a:schemeClr val="accent1"/>
                </a:solidFill>
                <a:latin typeface="Arial"/>
                <a:cs typeface="Arial"/>
              </a:defRPr>
            </a:lvl1pPr>
          </a:lstStyle>
          <a:p>
            <a:pPr lvl="0"/>
            <a:r>
              <a:rPr lang="en-US" dirty="0" smtClean="0"/>
              <a:t>Click to Edit Title</a:t>
            </a:r>
          </a:p>
        </p:txBody>
      </p:sp>
      <p:sp>
        <p:nvSpPr>
          <p:cNvPr id="21" name="Text Placeholder 8"/>
          <p:cNvSpPr>
            <a:spLocks noGrp="1"/>
          </p:cNvSpPr>
          <p:nvPr>
            <p:ph type="body" sz="quarter" idx="11" hasCustomPrompt="1"/>
          </p:nvPr>
        </p:nvSpPr>
        <p:spPr>
          <a:xfrm>
            <a:off x="597005" y="2049427"/>
            <a:ext cx="2331385" cy="202303"/>
          </a:xfrm>
          <a:prstGeom prst="rect">
            <a:avLst/>
          </a:prstGeom>
        </p:spPr>
        <p:txBody>
          <a:bodyPr vert="horz"/>
          <a:lstStyle>
            <a:lvl1pPr marL="0" indent="0" algn="l">
              <a:buNone/>
              <a:defRPr sz="1100" b="0" i="0">
                <a:solidFill>
                  <a:srgbClr val="FFCC08"/>
                </a:solidFill>
                <a:latin typeface="Arial"/>
                <a:cs typeface="Arial"/>
              </a:defRPr>
            </a:lvl1pPr>
          </a:lstStyle>
          <a:p>
            <a:pPr lvl="0"/>
            <a:r>
              <a:rPr lang="en-US" dirty="0" smtClean="0"/>
              <a:t>DATE</a:t>
            </a:r>
            <a:endParaRPr lang="en-US" dirty="0"/>
          </a:p>
        </p:txBody>
      </p:sp>
      <p:sp>
        <p:nvSpPr>
          <p:cNvPr id="22" name="Text Placeholder 8"/>
          <p:cNvSpPr>
            <a:spLocks noGrp="1"/>
          </p:cNvSpPr>
          <p:nvPr>
            <p:ph type="body" sz="quarter" idx="12" hasCustomPrompt="1"/>
          </p:nvPr>
        </p:nvSpPr>
        <p:spPr>
          <a:xfrm>
            <a:off x="607285" y="2546992"/>
            <a:ext cx="3340598" cy="392150"/>
          </a:xfrm>
          <a:prstGeom prst="rect">
            <a:avLst/>
          </a:prstGeom>
        </p:spPr>
        <p:txBody>
          <a:bodyPr vert="horz"/>
          <a:lstStyle>
            <a:lvl1pPr marL="0" indent="0" algn="l">
              <a:buNone/>
              <a:defRPr sz="1100" b="1" i="0" baseline="0">
                <a:solidFill>
                  <a:srgbClr val="4ACBD6"/>
                </a:solidFill>
                <a:latin typeface="Arial"/>
                <a:cs typeface="Arial"/>
              </a:defRPr>
            </a:lvl1pPr>
          </a:lstStyle>
          <a:p>
            <a:pPr lvl="0"/>
            <a:r>
              <a:rPr lang="en-US" dirty="0" smtClean="0"/>
              <a:t>SUBHEAD (OPTIONAL)</a:t>
            </a:r>
            <a:endParaRPr lang="en-US" dirty="0"/>
          </a:p>
        </p:txBody>
      </p:sp>
    </p:spTree>
    <p:extLst>
      <p:ext uri="{BB962C8B-B14F-4D97-AF65-F5344CB8AC3E}">
        <p14:creationId xmlns:p14="http://schemas.microsoft.com/office/powerpoint/2010/main" val="367925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able of Contents Slide">
    <p:bg>
      <p:bgPr>
        <a:solidFill>
          <a:schemeClr val="bg1"/>
        </a:solidFill>
        <a:effectLst/>
      </p:bgPr>
    </p:bg>
    <p:spTree>
      <p:nvGrpSpPr>
        <p:cNvPr id="1" name=""/>
        <p:cNvGrpSpPr/>
        <p:nvPr/>
      </p:nvGrpSpPr>
      <p:grpSpPr>
        <a:xfrm>
          <a:off x="0" y="0"/>
          <a:ext cx="0" cy="0"/>
          <a:chOff x="0" y="0"/>
          <a:chExt cx="0" cy="0"/>
        </a:xfrm>
      </p:grpSpPr>
      <p:sp>
        <p:nvSpPr>
          <p:cNvPr id="8" name="Text Placeholder 8"/>
          <p:cNvSpPr>
            <a:spLocks noGrp="1"/>
          </p:cNvSpPr>
          <p:nvPr>
            <p:ph type="body" sz="quarter" idx="10" hasCustomPrompt="1"/>
          </p:nvPr>
        </p:nvSpPr>
        <p:spPr>
          <a:xfrm>
            <a:off x="580071" y="2251730"/>
            <a:ext cx="3944307" cy="741839"/>
          </a:xfrm>
          <a:prstGeom prst="rect">
            <a:avLst/>
          </a:prstGeom>
        </p:spPr>
        <p:txBody>
          <a:bodyPr vert="horz" anchor="t"/>
          <a:lstStyle>
            <a:lvl1pPr marL="0" indent="0" algn="l">
              <a:lnSpc>
                <a:spcPct val="80000"/>
              </a:lnSpc>
              <a:buNone/>
              <a:defRPr sz="2000" b="1" i="0">
                <a:solidFill>
                  <a:srgbClr val="4ACBD6"/>
                </a:solidFill>
                <a:latin typeface="Arial"/>
                <a:cs typeface="Arial"/>
              </a:defRPr>
            </a:lvl1pPr>
          </a:lstStyle>
          <a:p>
            <a:pPr lvl="0"/>
            <a:r>
              <a:rPr lang="en-US" dirty="0" smtClean="0"/>
              <a:t>Click to Edit Title</a:t>
            </a:r>
          </a:p>
        </p:txBody>
      </p:sp>
      <p:sp>
        <p:nvSpPr>
          <p:cNvPr id="7" name="Text Placeholder 11"/>
          <p:cNvSpPr>
            <a:spLocks noGrp="1"/>
          </p:cNvSpPr>
          <p:nvPr>
            <p:ph type="body" sz="quarter" idx="13" hasCustomPrompt="1"/>
          </p:nvPr>
        </p:nvSpPr>
        <p:spPr>
          <a:xfrm>
            <a:off x="4999041" y="2251730"/>
            <a:ext cx="3876675" cy="2132479"/>
          </a:xfrm>
          <a:prstGeom prst="rect">
            <a:avLst/>
          </a:prstGeom>
        </p:spPr>
        <p:txBody>
          <a:bodyPr vert="horz"/>
          <a:lstStyle>
            <a:lvl1pPr marL="228600" indent="-228600">
              <a:lnSpc>
                <a:spcPct val="140000"/>
              </a:lnSpc>
              <a:spcBef>
                <a:spcPts val="0"/>
              </a:spcBef>
              <a:buFont typeface="+mj-lt"/>
              <a:buAutoNum type="arabicPeriod"/>
              <a:defRPr sz="1100" baseline="0">
                <a:solidFill>
                  <a:schemeClr val="tx1"/>
                </a:solidFill>
              </a:defRPr>
            </a:lvl1pPr>
            <a:lvl2pPr marL="457200" indent="0">
              <a:buNone/>
              <a:defRPr sz="11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r>
              <a:rPr lang="en-US" dirty="0" smtClean="0"/>
              <a:t>Text Goes Here</a:t>
            </a:r>
          </a:p>
          <a:p>
            <a:pPr lvl="0"/>
            <a:endParaRPr lang="en-US" dirty="0" smtClean="0"/>
          </a:p>
          <a:p>
            <a:pPr lvl="0"/>
            <a:endParaRPr lang="en-US" dirty="0" smtClean="0"/>
          </a:p>
        </p:txBody>
      </p:sp>
      <p:pic>
        <p:nvPicPr>
          <p:cNvPr id="13" name="Picture 12" descr="int_TP-Link Brand Guidelines_05202016-02.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0800000">
            <a:off x="684213" y="4313401"/>
            <a:ext cx="400455" cy="387188"/>
          </a:xfrm>
          <a:prstGeom prst="rect">
            <a:avLst/>
          </a:prstGeom>
        </p:spPr>
      </p:pic>
      <p:pic>
        <p:nvPicPr>
          <p:cNvPr id="6" name="Picture 5" descr="int_TP-Link Brand Guidelines_05202016-02.png"/>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361639" y="479425"/>
            <a:ext cx="666608" cy="644525"/>
          </a:xfrm>
          <a:prstGeom prst="rect">
            <a:avLst/>
          </a:prstGeom>
        </p:spPr>
      </p:pic>
    </p:spTree>
    <p:extLst>
      <p:ext uri="{BB962C8B-B14F-4D97-AF65-F5344CB8AC3E}">
        <p14:creationId xmlns:p14="http://schemas.microsoft.com/office/powerpoint/2010/main" val="1658758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ody">
    <p:spTree>
      <p:nvGrpSpPr>
        <p:cNvPr id="1" name=""/>
        <p:cNvGrpSpPr/>
        <p:nvPr/>
      </p:nvGrpSpPr>
      <p:grpSpPr>
        <a:xfrm>
          <a:off x="0" y="0"/>
          <a:ext cx="0" cy="0"/>
          <a:chOff x="0" y="0"/>
          <a:chExt cx="0" cy="0"/>
        </a:xfrm>
      </p:grpSpPr>
      <p:sp>
        <p:nvSpPr>
          <p:cNvPr id="10"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extBox 12"/>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14" name="Picture 13"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17" name="Text Placeholder 11"/>
          <p:cNvSpPr>
            <a:spLocks noGrp="1"/>
          </p:cNvSpPr>
          <p:nvPr>
            <p:ph type="body" sz="quarter" idx="13" hasCustomPrompt="1"/>
          </p:nvPr>
        </p:nvSpPr>
        <p:spPr>
          <a:xfrm>
            <a:off x="588105" y="1375703"/>
            <a:ext cx="4162273" cy="3008506"/>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p>
          <a:p>
            <a:pPr lvl="6"/>
            <a:r>
              <a:rPr lang="en-US" dirty="0" smtClean="0"/>
              <a:t>Sixth level</a:t>
            </a:r>
          </a:p>
          <a:p>
            <a:pPr lvl="7"/>
            <a:r>
              <a:rPr lang="en-US" dirty="0" smtClean="0"/>
              <a:t>Seventh level</a:t>
            </a:r>
          </a:p>
          <a:p>
            <a:pPr lvl="8"/>
            <a:r>
              <a:rPr lang="en-US" dirty="0" smtClean="0"/>
              <a:t>Eighth level</a:t>
            </a:r>
          </a:p>
          <a:p>
            <a:pPr lvl="0"/>
            <a:endParaRPr lang="en-US" dirty="0" smtClean="0"/>
          </a:p>
        </p:txBody>
      </p:sp>
      <p:sp>
        <p:nvSpPr>
          <p:cNvPr id="9" name="TextBox 8"/>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12"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15"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2285115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ody - Picture 01">
    <p:spTree>
      <p:nvGrpSpPr>
        <p:cNvPr id="1" name=""/>
        <p:cNvGrpSpPr/>
        <p:nvPr/>
      </p:nvGrpSpPr>
      <p:grpSpPr>
        <a:xfrm>
          <a:off x="0" y="0"/>
          <a:ext cx="0" cy="0"/>
          <a:chOff x="0" y="0"/>
          <a:chExt cx="0" cy="0"/>
        </a:xfrm>
      </p:grpSpPr>
      <p:sp>
        <p:nvSpPr>
          <p:cNvPr id="13" name="Picture Placeholder 6"/>
          <p:cNvSpPr>
            <a:spLocks noGrp="1"/>
          </p:cNvSpPr>
          <p:nvPr>
            <p:ph type="pic" sz="quarter" idx="14" hasCustomPrompt="1"/>
          </p:nvPr>
        </p:nvSpPr>
        <p:spPr>
          <a:xfrm>
            <a:off x="588470" y="2650333"/>
            <a:ext cx="8098330" cy="1678781"/>
          </a:xfrm>
          <a:prstGeom prst="rect">
            <a:avLst/>
          </a:prstGeom>
        </p:spPr>
        <p:txBody>
          <a:bodyPr vert="horz"/>
          <a:lstStyle>
            <a:lvl1pPr marL="0" indent="0">
              <a:buNone/>
              <a:defRPr sz="1400" baseline="0"/>
            </a:lvl1pPr>
          </a:lstStyle>
          <a:p>
            <a:r>
              <a:rPr lang="en-US" dirty="0" smtClean="0"/>
              <a:t>Picture Goes Here</a:t>
            </a:r>
            <a:endParaRPr lang="en-US" dirty="0"/>
          </a:p>
        </p:txBody>
      </p:sp>
      <p:sp>
        <p:nvSpPr>
          <p:cNvPr id="10" name="Text Placeholder 11"/>
          <p:cNvSpPr>
            <a:spLocks noGrp="1"/>
          </p:cNvSpPr>
          <p:nvPr>
            <p:ph type="body" sz="quarter" idx="13" hasCustomPrompt="1"/>
          </p:nvPr>
        </p:nvSpPr>
        <p:spPr>
          <a:xfrm>
            <a:off x="588105" y="1375703"/>
            <a:ext cx="8095523" cy="1106944"/>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a:p>
            <a:pPr lvl="1"/>
            <a:r>
              <a:rPr lang="en-US" dirty="0" smtClean="0"/>
              <a:t>First level</a:t>
            </a:r>
          </a:p>
          <a:p>
            <a:pPr lvl="2"/>
            <a:r>
              <a:rPr lang="en-US" dirty="0" smtClean="0"/>
              <a:t>Second level</a:t>
            </a:r>
          </a:p>
          <a:p>
            <a:pPr lvl="3"/>
            <a:r>
              <a:rPr lang="en-US" dirty="0" smtClean="0"/>
              <a:t>Third level</a:t>
            </a:r>
          </a:p>
        </p:txBody>
      </p:sp>
      <p:sp>
        <p:nvSpPr>
          <p:cNvPr id="22"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4" name="Picture 23"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5" name="TextBox 24"/>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6"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27"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14688344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ody - Picture 02">
    <p:spTree>
      <p:nvGrpSpPr>
        <p:cNvPr id="1" name=""/>
        <p:cNvGrpSpPr/>
        <p:nvPr/>
      </p:nvGrpSpPr>
      <p:grpSpPr>
        <a:xfrm>
          <a:off x="0" y="0"/>
          <a:ext cx="0" cy="0"/>
          <a:chOff x="0" y="0"/>
          <a:chExt cx="0" cy="0"/>
        </a:xfrm>
      </p:grpSpPr>
      <p:sp>
        <p:nvSpPr>
          <p:cNvPr id="13" name="Picture Placeholder 6"/>
          <p:cNvSpPr>
            <a:spLocks noGrp="1"/>
          </p:cNvSpPr>
          <p:nvPr>
            <p:ph type="pic" sz="quarter" idx="14" hasCustomPrompt="1"/>
          </p:nvPr>
        </p:nvSpPr>
        <p:spPr>
          <a:xfrm>
            <a:off x="5006508" y="1375703"/>
            <a:ext cx="3680292" cy="3008507"/>
          </a:xfrm>
          <a:prstGeom prst="rect">
            <a:avLst/>
          </a:prstGeom>
        </p:spPr>
        <p:txBody>
          <a:bodyPr vert="horz"/>
          <a:lstStyle>
            <a:lvl1pPr marL="0" indent="0">
              <a:buNone/>
              <a:defRPr sz="1400" baseline="0"/>
            </a:lvl1pPr>
          </a:lstStyle>
          <a:p>
            <a:r>
              <a:rPr lang="en-US" dirty="0" smtClean="0"/>
              <a:t>Picture Goes Here</a:t>
            </a:r>
            <a:endParaRPr lang="en-US" dirty="0"/>
          </a:p>
        </p:txBody>
      </p:sp>
      <p:sp>
        <p:nvSpPr>
          <p:cNvPr id="10" name="Text Placeholder 11"/>
          <p:cNvSpPr>
            <a:spLocks noGrp="1"/>
          </p:cNvSpPr>
          <p:nvPr>
            <p:ph type="body" sz="quarter" idx="13" hasCustomPrompt="1"/>
          </p:nvPr>
        </p:nvSpPr>
        <p:spPr>
          <a:xfrm>
            <a:off x="588105" y="1375703"/>
            <a:ext cx="4162273" cy="3008506"/>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p>
          <a:p>
            <a:pPr lvl="6"/>
            <a:r>
              <a:rPr lang="en-US" dirty="0" smtClean="0"/>
              <a:t>Sixth level</a:t>
            </a:r>
          </a:p>
          <a:p>
            <a:pPr lvl="7"/>
            <a:r>
              <a:rPr lang="en-US" dirty="0" smtClean="0"/>
              <a:t>Seventh level</a:t>
            </a:r>
          </a:p>
          <a:p>
            <a:pPr lvl="8"/>
            <a:r>
              <a:rPr lang="en-US" dirty="0" smtClean="0"/>
              <a:t>Eighth level</a:t>
            </a:r>
          </a:p>
          <a:p>
            <a:pPr lvl="0"/>
            <a:endParaRPr lang="en-US" dirty="0" smtClean="0"/>
          </a:p>
        </p:txBody>
      </p:sp>
      <p:sp>
        <p:nvSpPr>
          <p:cNvPr id="18"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0" name="Picture 19"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1" name="TextBox 20"/>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2"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23"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1512233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ody - Chart 01">
    <p:spTree>
      <p:nvGrpSpPr>
        <p:cNvPr id="1" name=""/>
        <p:cNvGrpSpPr/>
        <p:nvPr/>
      </p:nvGrpSpPr>
      <p:grpSpPr>
        <a:xfrm>
          <a:off x="0" y="0"/>
          <a:ext cx="0" cy="0"/>
          <a:chOff x="0" y="0"/>
          <a:chExt cx="0" cy="0"/>
        </a:xfrm>
      </p:grpSpPr>
      <p:sp>
        <p:nvSpPr>
          <p:cNvPr id="10" name="Content Placeholder 6"/>
          <p:cNvSpPr>
            <a:spLocks noGrp="1"/>
          </p:cNvSpPr>
          <p:nvPr>
            <p:ph sz="quarter" idx="15" hasCustomPrompt="1"/>
          </p:nvPr>
        </p:nvSpPr>
        <p:spPr>
          <a:xfrm>
            <a:off x="5006512" y="1375703"/>
            <a:ext cx="3680291" cy="3014495"/>
          </a:xfrm>
          <a:prstGeom prst="rect">
            <a:avLst/>
          </a:prstGeom>
        </p:spPr>
        <p:txBody>
          <a:bodyPr vert="horz"/>
          <a:lstStyle>
            <a:lvl1pPr marL="0" indent="0">
              <a:lnSpc>
                <a:spcPct val="120000"/>
              </a:lnSpc>
              <a:buNone/>
              <a:defRPr sz="1400" baseline="0"/>
            </a:lvl1pPr>
          </a:lstStyle>
          <a:p>
            <a:pPr lvl="0"/>
            <a:r>
              <a:rPr lang="en-US" dirty="0" smtClean="0"/>
              <a:t>Chart Goes Here</a:t>
            </a:r>
            <a:endParaRPr lang="en-US" dirty="0"/>
          </a:p>
        </p:txBody>
      </p:sp>
      <p:sp>
        <p:nvSpPr>
          <p:cNvPr id="12" name="Text Placeholder 11"/>
          <p:cNvSpPr>
            <a:spLocks noGrp="1"/>
          </p:cNvSpPr>
          <p:nvPr>
            <p:ph type="body" sz="quarter" idx="13" hasCustomPrompt="1"/>
          </p:nvPr>
        </p:nvSpPr>
        <p:spPr>
          <a:xfrm>
            <a:off x="588105" y="1375703"/>
            <a:ext cx="4162273" cy="3008506"/>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a:p>
            <a:pPr lvl="1"/>
            <a:r>
              <a:rPr lang="en-US" dirty="0" smtClean="0"/>
              <a:t>First level</a:t>
            </a:r>
          </a:p>
          <a:p>
            <a:pPr lvl="2"/>
            <a:r>
              <a:rPr lang="en-US" dirty="0" smtClean="0"/>
              <a:t>Second level</a:t>
            </a:r>
          </a:p>
          <a:p>
            <a:pPr lvl="3"/>
            <a:r>
              <a:rPr lang="en-US" dirty="0" smtClean="0"/>
              <a:t>Third level</a:t>
            </a:r>
          </a:p>
          <a:p>
            <a:pPr lvl="4"/>
            <a:r>
              <a:rPr lang="en-US" dirty="0" smtClean="0"/>
              <a:t>Fourth level</a:t>
            </a:r>
          </a:p>
          <a:p>
            <a:pPr lvl="5"/>
            <a:r>
              <a:rPr lang="en-US" dirty="0" smtClean="0"/>
              <a:t>Fifth level</a:t>
            </a:r>
          </a:p>
          <a:p>
            <a:pPr lvl="6"/>
            <a:r>
              <a:rPr lang="en-US" dirty="0" smtClean="0"/>
              <a:t>Sixth level</a:t>
            </a:r>
          </a:p>
          <a:p>
            <a:pPr lvl="7"/>
            <a:r>
              <a:rPr lang="en-US" dirty="0" smtClean="0"/>
              <a:t>Seventh level</a:t>
            </a:r>
          </a:p>
          <a:p>
            <a:pPr lvl="8"/>
            <a:r>
              <a:rPr lang="en-US" dirty="0" smtClean="0"/>
              <a:t>Eighth level</a:t>
            </a:r>
          </a:p>
          <a:p>
            <a:pPr lvl="0"/>
            <a:endParaRPr lang="en-US" dirty="0" smtClean="0"/>
          </a:p>
        </p:txBody>
      </p:sp>
      <p:sp>
        <p:nvSpPr>
          <p:cNvPr id="18"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9" name="TextBox 18"/>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0" name="Picture 19"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1" name="TextBox 20"/>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2"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23"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464427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ody - Chart 02">
    <p:spTree>
      <p:nvGrpSpPr>
        <p:cNvPr id="1" name=""/>
        <p:cNvGrpSpPr/>
        <p:nvPr/>
      </p:nvGrpSpPr>
      <p:grpSpPr>
        <a:xfrm>
          <a:off x="0" y="0"/>
          <a:ext cx="0" cy="0"/>
          <a:chOff x="0" y="0"/>
          <a:chExt cx="0" cy="0"/>
        </a:xfrm>
      </p:grpSpPr>
      <p:sp>
        <p:nvSpPr>
          <p:cNvPr id="12" name="Content Placeholder 6"/>
          <p:cNvSpPr>
            <a:spLocks noGrp="1"/>
          </p:cNvSpPr>
          <p:nvPr>
            <p:ph sz="quarter" idx="15" hasCustomPrompt="1"/>
          </p:nvPr>
        </p:nvSpPr>
        <p:spPr>
          <a:xfrm>
            <a:off x="5006512" y="1375703"/>
            <a:ext cx="3680291" cy="3014495"/>
          </a:xfrm>
          <a:prstGeom prst="rect">
            <a:avLst/>
          </a:prstGeom>
        </p:spPr>
        <p:txBody>
          <a:bodyPr vert="horz"/>
          <a:lstStyle>
            <a:lvl1pPr marL="0" indent="0">
              <a:lnSpc>
                <a:spcPct val="120000"/>
              </a:lnSpc>
              <a:buNone/>
              <a:defRPr sz="1400" baseline="0"/>
            </a:lvl1pPr>
          </a:lstStyle>
          <a:p>
            <a:pPr lvl="0"/>
            <a:r>
              <a:rPr lang="en-US" dirty="0" smtClean="0"/>
              <a:t>Chart Goes Here</a:t>
            </a:r>
            <a:endParaRPr lang="en-US" dirty="0"/>
          </a:p>
        </p:txBody>
      </p:sp>
      <p:sp>
        <p:nvSpPr>
          <p:cNvPr id="18" name="Text Placeholder 11"/>
          <p:cNvSpPr>
            <a:spLocks noGrp="1"/>
          </p:cNvSpPr>
          <p:nvPr>
            <p:ph type="body" sz="quarter" idx="17" hasCustomPrompt="1"/>
          </p:nvPr>
        </p:nvSpPr>
        <p:spPr>
          <a:xfrm>
            <a:off x="588105" y="2795552"/>
            <a:ext cx="4162273" cy="237737"/>
          </a:xfrm>
          <a:prstGeom prst="rect">
            <a:avLst/>
          </a:prstGeom>
        </p:spPr>
        <p:txBody>
          <a:bodyPr vert="horz" anchor="ctr"/>
          <a:lstStyle>
            <a:lvl1pPr marL="0" indent="0">
              <a:lnSpc>
                <a:spcPct val="120000"/>
              </a:lnSpc>
              <a:buNone/>
              <a:defRPr sz="1200" b="1"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Subhead</a:t>
            </a:r>
          </a:p>
        </p:txBody>
      </p:sp>
      <p:sp>
        <p:nvSpPr>
          <p:cNvPr id="19" name="Text Placeholder 11"/>
          <p:cNvSpPr>
            <a:spLocks noGrp="1"/>
          </p:cNvSpPr>
          <p:nvPr>
            <p:ph type="body" sz="quarter" idx="18" hasCustomPrompt="1"/>
          </p:nvPr>
        </p:nvSpPr>
        <p:spPr>
          <a:xfrm>
            <a:off x="588105" y="1375704"/>
            <a:ext cx="4162273" cy="237737"/>
          </a:xfrm>
          <a:prstGeom prst="rect">
            <a:avLst/>
          </a:prstGeom>
        </p:spPr>
        <p:txBody>
          <a:bodyPr vert="horz" anchor="ctr"/>
          <a:lstStyle>
            <a:lvl1pPr marL="0" indent="0">
              <a:lnSpc>
                <a:spcPct val="120000"/>
              </a:lnSpc>
              <a:buNone/>
              <a:defRPr sz="1200" b="1"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Click to Edit Subhead</a:t>
            </a:r>
          </a:p>
        </p:txBody>
      </p:sp>
      <p:sp>
        <p:nvSpPr>
          <p:cNvPr id="21" name="Text Placeholder 11"/>
          <p:cNvSpPr>
            <a:spLocks noGrp="1"/>
          </p:cNvSpPr>
          <p:nvPr>
            <p:ph type="body" sz="quarter" idx="19" hasCustomPrompt="1"/>
          </p:nvPr>
        </p:nvSpPr>
        <p:spPr>
          <a:xfrm>
            <a:off x="588105" y="1613530"/>
            <a:ext cx="4162273" cy="1118957"/>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p:txBody>
      </p:sp>
      <p:sp>
        <p:nvSpPr>
          <p:cNvPr id="22" name="Text Placeholder 11"/>
          <p:cNvSpPr>
            <a:spLocks noGrp="1"/>
          </p:cNvSpPr>
          <p:nvPr>
            <p:ph type="body" sz="quarter" idx="20" hasCustomPrompt="1"/>
          </p:nvPr>
        </p:nvSpPr>
        <p:spPr>
          <a:xfrm>
            <a:off x="592336" y="3033288"/>
            <a:ext cx="4162273" cy="1118957"/>
          </a:xfrm>
          <a:prstGeom prst="rect">
            <a:avLst/>
          </a:prstGeom>
        </p:spPr>
        <p:txBody>
          <a:bodyPr vert="horz"/>
          <a:lstStyle>
            <a:lvl1pPr marL="0" indent="0">
              <a:lnSpc>
                <a:spcPct val="120000"/>
              </a:lnSpc>
              <a:spcBef>
                <a:spcPts val="0"/>
              </a:spcBef>
              <a:buFontTx/>
              <a:buNone/>
              <a:defRPr sz="1100" baseline="0">
                <a:solidFill>
                  <a:schemeClr val="tx1"/>
                </a:solidFill>
              </a:defRPr>
            </a:lvl1pPr>
            <a:lvl2pPr marL="182880" indent="-182880">
              <a:spcBef>
                <a:spcPts val="800"/>
              </a:spcBef>
              <a:buFont typeface="Arial"/>
              <a:buChar char="•"/>
              <a:defRPr sz="1100" baseline="0">
                <a:solidFill>
                  <a:schemeClr val="tx1"/>
                </a:solidFill>
              </a:defRPr>
            </a:lvl2pPr>
            <a:lvl3pPr marL="365760" indent="-182880">
              <a:spcBef>
                <a:spcPts val="800"/>
              </a:spcBef>
              <a:buSzPct val="100000"/>
              <a:buFont typeface="Lucida Grande"/>
              <a:buChar char="-"/>
              <a:defRPr sz="1100" baseline="0">
                <a:solidFill>
                  <a:schemeClr val="tx1"/>
                </a:solidFill>
              </a:defRPr>
            </a:lvl3pPr>
            <a:lvl4pPr marL="548640" indent="-182880">
              <a:spcBef>
                <a:spcPts val="800"/>
              </a:spcBef>
              <a:buFont typeface="Arial"/>
              <a:buChar char="•"/>
              <a:defRPr sz="1100" baseline="0">
                <a:solidFill>
                  <a:schemeClr val="tx1"/>
                </a:solidFill>
              </a:defRPr>
            </a:lvl4pPr>
            <a:lvl5pPr marL="731520" indent="-182880">
              <a:spcBef>
                <a:spcPts val="800"/>
              </a:spcBef>
              <a:buFont typeface="Lucida Grande"/>
              <a:buChar char="-"/>
              <a:defRPr sz="1100">
                <a:solidFill>
                  <a:schemeClr val="tx1"/>
                </a:solidFill>
              </a:defRPr>
            </a:lvl5pPr>
            <a:lvl6pPr marL="914400" indent="-182880">
              <a:spcBef>
                <a:spcPts val="800"/>
              </a:spcBef>
              <a:buFont typeface="Arial"/>
              <a:buChar char="•"/>
              <a:defRPr sz="1100" baseline="0"/>
            </a:lvl6pPr>
            <a:lvl7pPr marL="1097280" indent="-182880">
              <a:spcBef>
                <a:spcPts val="800"/>
              </a:spcBef>
              <a:buFont typeface="Lucida Grande"/>
              <a:buChar char="-"/>
              <a:defRPr sz="1100"/>
            </a:lvl7pPr>
            <a:lvl8pPr marL="1280160" indent="-182880">
              <a:spcBef>
                <a:spcPts val="800"/>
              </a:spcBef>
              <a:defRPr sz="1100"/>
            </a:lvl8pPr>
            <a:lvl9pPr marL="1463040" indent="-182880">
              <a:spcBef>
                <a:spcPts val="800"/>
              </a:spcBef>
              <a:buFont typeface="Lucida Grande"/>
              <a:buChar char="-"/>
              <a:defRPr sz="1100"/>
            </a:lvl9pPr>
          </a:lstStyle>
          <a:p>
            <a:pPr lvl="0"/>
            <a:r>
              <a:rPr lang="en-US" dirty="0" smtClean="0"/>
              <a:t>Text goes here. Arial / regular / size 11 / spacing 1.2 / sentence case. </a:t>
            </a:r>
            <a:r>
              <a:rPr lang="en-US" dirty="0" err="1" smtClean="0"/>
              <a:t>Lorem</a:t>
            </a:r>
            <a:r>
              <a:rPr lang="en-US" dirty="0" smtClean="0"/>
              <a:t> </a:t>
            </a:r>
            <a:r>
              <a:rPr lang="en-US" dirty="0" err="1" smtClean="0"/>
              <a:t>ipsum</a:t>
            </a:r>
            <a:r>
              <a:rPr lang="en-US" dirty="0" smtClean="0"/>
              <a:t> dolor sit </a:t>
            </a:r>
            <a:r>
              <a:rPr lang="en-US" dirty="0" err="1" smtClean="0"/>
              <a:t>amet</a:t>
            </a:r>
            <a:r>
              <a:rPr lang="en-US" dirty="0" smtClean="0"/>
              <a:t>, </a:t>
            </a:r>
            <a:r>
              <a:rPr lang="en-US" dirty="0" err="1" smtClean="0"/>
              <a:t>postea</a:t>
            </a:r>
            <a:r>
              <a:rPr lang="en-US" dirty="0" smtClean="0"/>
              <a:t> </a:t>
            </a:r>
            <a:r>
              <a:rPr lang="en-US" dirty="0" err="1" smtClean="0"/>
              <a:t>deterruisset</a:t>
            </a:r>
            <a:r>
              <a:rPr lang="en-US" dirty="0" smtClean="0"/>
              <a:t> id </a:t>
            </a:r>
            <a:r>
              <a:rPr lang="en-US" dirty="0" err="1" smtClean="0"/>
              <a:t>eam</a:t>
            </a:r>
            <a:r>
              <a:rPr lang="en-US" dirty="0" smtClean="0"/>
              <a:t>, </a:t>
            </a:r>
            <a:r>
              <a:rPr lang="en-US" dirty="0" err="1" smtClean="0"/>
              <a:t>laudem</a:t>
            </a:r>
            <a:r>
              <a:rPr lang="en-US" dirty="0" smtClean="0"/>
              <a:t> </a:t>
            </a:r>
            <a:r>
              <a:rPr lang="en-US" dirty="0" err="1" smtClean="0"/>
              <a:t>admodum</a:t>
            </a:r>
            <a:r>
              <a:rPr lang="en-US" dirty="0" smtClean="0"/>
              <a:t> </a:t>
            </a:r>
            <a:r>
              <a:rPr lang="en-US" dirty="0" err="1" smtClean="0"/>
              <a:t>scripserit</a:t>
            </a:r>
            <a:r>
              <a:rPr lang="en-US" dirty="0" smtClean="0"/>
              <a:t> his id. </a:t>
            </a:r>
            <a:r>
              <a:rPr lang="en-US" dirty="0" err="1" smtClean="0"/>
              <a:t>Laoreet</a:t>
            </a:r>
            <a:r>
              <a:rPr lang="en-US" dirty="0" smtClean="0"/>
              <a:t> </a:t>
            </a:r>
            <a:r>
              <a:rPr lang="en-US" dirty="0" err="1" smtClean="0"/>
              <a:t>salutandi</a:t>
            </a:r>
            <a:r>
              <a:rPr lang="en-US" dirty="0" smtClean="0"/>
              <a:t> </a:t>
            </a:r>
            <a:r>
              <a:rPr lang="en-US" dirty="0" err="1" smtClean="0"/>
              <a:t>facilisis</a:t>
            </a:r>
            <a:r>
              <a:rPr lang="en-US" dirty="0" smtClean="0"/>
              <a:t> has in, </a:t>
            </a:r>
            <a:r>
              <a:rPr lang="en-US" dirty="0" err="1" smtClean="0"/>
              <a:t>quot</a:t>
            </a:r>
            <a:r>
              <a:rPr lang="en-US" dirty="0" smtClean="0"/>
              <a:t> </a:t>
            </a:r>
            <a:r>
              <a:rPr lang="en-US" dirty="0" err="1" smtClean="0"/>
              <a:t>appareat</a:t>
            </a:r>
            <a:r>
              <a:rPr lang="en-US" dirty="0" smtClean="0"/>
              <a:t> </a:t>
            </a:r>
            <a:r>
              <a:rPr lang="en-US" dirty="0" err="1" smtClean="0"/>
              <a:t>tincidunt</a:t>
            </a:r>
            <a:r>
              <a:rPr lang="en-US" dirty="0" smtClean="0"/>
              <a:t> cum in. His ne </a:t>
            </a:r>
            <a:r>
              <a:rPr lang="en-US" dirty="0" err="1" smtClean="0"/>
              <a:t>virtute</a:t>
            </a:r>
            <a:r>
              <a:rPr lang="en-US" dirty="0" smtClean="0"/>
              <a:t> </a:t>
            </a:r>
            <a:r>
              <a:rPr lang="en-US" dirty="0" err="1" smtClean="0"/>
              <a:t>omittam</a:t>
            </a:r>
            <a:r>
              <a:rPr lang="en-US" dirty="0" smtClean="0"/>
              <a:t> </a:t>
            </a:r>
            <a:r>
              <a:rPr lang="en-US" dirty="0" err="1" smtClean="0"/>
              <a:t>dignissim</a:t>
            </a:r>
            <a:r>
              <a:rPr lang="en-US" dirty="0" smtClean="0"/>
              <a:t>. </a:t>
            </a:r>
            <a:r>
              <a:rPr lang="en-US" dirty="0" err="1" smtClean="0"/>
              <a:t>Vocent</a:t>
            </a:r>
            <a:r>
              <a:rPr lang="en-US" dirty="0" smtClean="0"/>
              <a:t> </a:t>
            </a:r>
            <a:r>
              <a:rPr lang="en-US" dirty="0" err="1" smtClean="0"/>
              <a:t>menandri</a:t>
            </a:r>
            <a:r>
              <a:rPr lang="en-US" dirty="0" smtClean="0"/>
              <a:t> </a:t>
            </a:r>
            <a:r>
              <a:rPr lang="en-US" dirty="0" err="1" smtClean="0"/>
              <a:t>corrumpit</a:t>
            </a:r>
            <a:r>
              <a:rPr lang="en-US" dirty="0" smtClean="0"/>
              <a:t> </a:t>
            </a:r>
            <a:r>
              <a:rPr lang="en-US" dirty="0" err="1" smtClean="0"/>
              <a:t>eu</a:t>
            </a:r>
            <a:r>
              <a:rPr lang="en-US" dirty="0" smtClean="0"/>
              <a:t> his, ad </a:t>
            </a:r>
            <a:r>
              <a:rPr lang="en-US" dirty="0" err="1" smtClean="0"/>
              <a:t>viris</a:t>
            </a:r>
            <a:r>
              <a:rPr lang="en-US" dirty="0" smtClean="0"/>
              <a:t> </a:t>
            </a:r>
            <a:r>
              <a:rPr lang="en-US" dirty="0" err="1" smtClean="0"/>
              <a:t>suscipit</a:t>
            </a:r>
            <a:r>
              <a:rPr lang="en-US" dirty="0" smtClean="0"/>
              <a:t>.</a:t>
            </a:r>
          </a:p>
        </p:txBody>
      </p:sp>
      <p:sp>
        <p:nvSpPr>
          <p:cNvPr id="13" name="Rounded Rectangle 1"/>
          <p:cNvSpPr/>
          <p:nvPr userDrawn="1"/>
        </p:nvSpPr>
        <p:spPr>
          <a:xfrm>
            <a:off x="4750570" y="4797642"/>
            <a:ext cx="4399766" cy="357386"/>
          </a:xfrm>
          <a:custGeom>
            <a:avLst/>
            <a:gdLst>
              <a:gd name="connsiteX0" fmla="*/ 0 w 14963586"/>
              <a:gd name="connsiteY0" fmla="*/ 285916 h 1715462"/>
              <a:gd name="connsiteX1" fmla="*/ 285916 w 14963586"/>
              <a:gd name="connsiteY1" fmla="*/ 0 h 1715462"/>
              <a:gd name="connsiteX2" fmla="*/ 14677670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963586 w 14963586"/>
              <a:gd name="connsiteY4" fmla="*/ 1429546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7206817 w 14963586"/>
              <a:gd name="connsiteY4" fmla="*/ 1312315 h 1715462"/>
              <a:gd name="connsiteX5" fmla="*/ 14677670 w 14963586"/>
              <a:gd name="connsiteY5" fmla="*/ 1715462 h 1715462"/>
              <a:gd name="connsiteX6" fmla="*/ 285916 w 14963586"/>
              <a:gd name="connsiteY6" fmla="*/ 1715462 h 1715462"/>
              <a:gd name="connsiteX7" fmla="*/ 0 w 14963586"/>
              <a:gd name="connsiteY7" fmla="*/ 1429546 h 1715462"/>
              <a:gd name="connsiteX8" fmla="*/ 0 w 14963586"/>
              <a:gd name="connsiteY8" fmla="*/ 285916 h 1715462"/>
              <a:gd name="connsiteX0" fmla="*/ 0 w 14963586"/>
              <a:gd name="connsiteY0" fmla="*/ 285916 h 1715462"/>
              <a:gd name="connsiteX1" fmla="*/ 285916 w 14963586"/>
              <a:gd name="connsiteY1" fmla="*/ 0 h 1715462"/>
              <a:gd name="connsiteX2" fmla="*/ 6588747 w 14963586"/>
              <a:gd name="connsiteY2" fmla="*/ 0 h 1715462"/>
              <a:gd name="connsiteX3" fmla="*/ 14963586 w 14963586"/>
              <a:gd name="connsiteY3" fmla="*/ 285916 h 1715462"/>
              <a:gd name="connsiteX4" fmla="*/ 14677670 w 14963586"/>
              <a:gd name="connsiteY4" fmla="*/ 1715462 h 1715462"/>
              <a:gd name="connsiteX5" fmla="*/ 285916 w 14963586"/>
              <a:gd name="connsiteY5" fmla="*/ 1715462 h 1715462"/>
              <a:gd name="connsiteX6" fmla="*/ 0 w 14963586"/>
              <a:gd name="connsiteY6" fmla="*/ 1429546 h 1715462"/>
              <a:gd name="connsiteX7" fmla="*/ 0 w 14963586"/>
              <a:gd name="connsiteY7"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285916 w 14787939"/>
              <a:gd name="connsiteY4" fmla="*/ 1715462 h 1715462"/>
              <a:gd name="connsiteX5" fmla="*/ 0 w 14787939"/>
              <a:gd name="connsiteY5" fmla="*/ 1429546 h 1715462"/>
              <a:gd name="connsiteX6" fmla="*/ 0 w 14787939"/>
              <a:gd name="connsiteY6" fmla="*/ 285916 h 1715462"/>
              <a:gd name="connsiteX0" fmla="*/ 0 w 14787939"/>
              <a:gd name="connsiteY0" fmla="*/ 285916 h 1715462"/>
              <a:gd name="connsiteX1" fmla="*/ 285916 w 14787939"/>
              <a:gd name="connsiteY1" fmla="*/ 0 h 1715462"/>
              <a:gd name="connsiteX2" fmla="*/ 6588747 w 14787939"/>
              <a:gd name="connsiteY2" fmla="*/ 0 h 1715462"/>
              <a:gd name="connsiteX3" fmla="*/ 14677670 w 14787939"/>
              <a:gd name="connsiteY3" fmla="*/ 1715462 h 1715462"/>
              <a:gd name="connsiteX4" fmla="*/ 0 w 14787939"/>
              <a:gd name="connsiteY4" fmla="*/ 1429546 h 1715462"/>
              <a:gd name="connsiteX5" fmla="*/ 0 w 14787939"/>
              <a:gd name="connsiteY5" fmla="*/ 285916 h 1715462"/>
              <a:gd name="connsiteX0" fmla="*/ 0 w 14801719"/>
              <a:gd name="connsiteY0" fmla="*/ 285916 h 1715706"/>
              <a:gd name="connsiteX1" fmla="*/ 285916 w 14801719"/>
              <a:gd name="connsiteY1" fmla="*/ 0 h 1715706"/>
              <a:gd name="connsiteX2" fmla="*/ 6588747 w 14801719"/>
              <a:gd name="connsiteY2" fmla="*/ 0 h 1715706"/>
              <a:gd name="connsiteX3" fmla="*/ 14677670 w 14801719"/>
              <a:gd name="connsiteY3" fmla="*/ 1715462 h 1715706"/>
              <a:gd name="connsiteX4" fmla="*/ 0 w 14801719"/>
              <a:gd name="connsiteY4" fmla="*/ 1429546 h 1715706"/>
              <a:gd name="connsiteX5" fmla="*/ 0 w 14801719"/>
              <a:gd name="connsiteY5" fmla="*/ 285916 h 1715706"/>
              <a:gd name="connsiteX0" fmla="*/ 0 w 7624135"/>
              <a:gd name="connsiteY0" fmla="*/ 285916 h 1520359"/>
              <a:gd name="connsiteX1" fmla="*/ 285916 w 7624135"/>
              <a:gd name="connsiteY1" fmla="*/ 0 h 1520359"/>
              <a:gd name="connsiteX2" fmla="*/ 6588747 w 7624135"/>
              <a:gd name="connsiteY2" fmla="*/ 0 h 1520359"/>
              <a:gd name="connsiteX3" fmla="*/ 5494593 w 7624135"/>
              <a:gd name="connsiteY3" fmla="*/ 1520077 h 1520359"/>
              <a:gd name="connsiteX4" fmla="*/ 0 w 7624135"/>
              <a:gd name="connsiteY4" fmla="*/ 1429546 h 1520359"/>
              <a:gd name="connsiteX5" fmla="*/ 0 w 7624135"/>
              <a:gd name="connsiteY5" fmla="*/ 285916 h 1520359"/>
              <a:gd name="connsiteX0" fmla="*/ 0 w 6588747"/>
              <a:gd name="connsiteY0" fmla="*/ 285916 h 1520525"/>
              <a:gd name="connsiteX1" fmla="*/ 285916 w 6588747"/>
              <a:gd name="connsiteY1" fmla="*/ 0 h 1520525"/>
              <a:gd name="connsiteX2" fmla="*/ 6588747 w 6588747"/>
              <a:gd name="connsiteY2" fmla="*/ 0 h 1520525"/>
              <a:gd name="connsiteX3" fmla="*/ 5494593 w 6588747"/>
              <a:gd name="connsiteY3" fmla="*/ 1520077 h 1520525"/>
              <a:gd name="connsiteX4" fmla="*/ 0 w 6588747"/>
              <a:gd name="connsiteY4" fmla="*/ 1429546 h 1520525"/>
              <a:gd name="connsiteX5" fmla="*/ 0 w 6588747"/>
              <a:gd name="connsiteY5" fmla="*/ 285916 h 1520525"/>
              <a:gd name="connsiteX0" fmla="*/ 0 w 6588747"/>
              <a:gd name="connsiteY0" fmla="*/ 285916 h 1520077"/>
              <a:gd name="connsiteX1" fmla="*/ 285916 w 6588747"/>
              <a:gd name="connsiteY1" fmla="*/ 0 h 1520077"/>
              <a:gd name="connsiteX2" fmla="*/ 6588747 w 6588747"/>
              <a:gd name="connsiteY2" fmla="*/ 0 h 1520077"/>
              <a:gd name="connsiteX3" fmla="*/ 5494593 w 6588747"/>
              <a:gd name="connsiteY3" fmla="*/ 1520077 h 1520077"/>
              <a:gd name="connsiteX4" fmla="*/ 0 w 6588747"/>
              <a:gd name="connsiteY4" fmla="*/ 1429546 h 1520077"/>
              <a:gd name="connsiteX5" fmla="*/ 0 w 6588747"/>
              <a:gd name="connsiteY5" fmla="*/ 285916 h 1520077"/>
              <a:gd name="connsiteX0" fmla="*/ 0 w 5494593"/>
              <a:gd name="connsiteY0" fmla="*/ 285916 h 1520077"/>
              <a:gd name="connsiteX1" fmla="*/ 285916 w 5494593"/>
              <a:gd name="connsiteY1" fmla="*/ 0 h 1520077"/>
              <a:gd name="connsiteX2" fmla="*/ 5400027 w 5494593"/>
              <a:gd name="connsiteY2" fmla="*/ 10160 h 1520077"/>
              <a:gd name="connsiteX3" fmla="*/ 5494593 w 5494593"/>
              <a:gd name="connsiteY3" fmla="*/ 1520077 h 1520077"/>
              <a:gd name="connsiteX4" fmla="*/ 0 w 5494593"/>
              <a:gd name="connsiteY4" fmla="*/ 1429546 h 1520077"/>
              <a:gd name="connsiteX5" fmla="*/ 0 w 5494593"/>
              <a:gd name="connsiteY5" fmla="*/ 285916 h 1520077"/>
              <a:gd name="connsiteX0" fmla="*/ 0 w 5423473"/>
              <a:gd name="connsiteY0" fmla="*/ 285916 h 1520077"/>
              <a:gd name="connsiteX1" fmla="*/ 285916 w 5423473"/>
              <a:gd name="connsiteY1" fmla="*/ 0 h 1520077"/>
              <a:gd name="connsiteX2" fmla="*/ 5400027 w 5423473"/>
              <a:gd name="connsiteY2" fmla="*/ 10160 h 1520077"/>
              <a:gd name="connsiteX3" fmla="*/ 5423473 w 5423473"/>
              <a:gd name="connsiteY3" fmla="*/ 1520077 h 1520077"/>
              <a:gd name="connsiteX4" fmla="*/ 0 w 5423473"/>
              <a:gd name="connsiteY4" fmla="*/ 1429546 h 1520077"/>
              <a:gd name="connsiteX5" fmla="*/ 0 w 5423473"/>
              <a:gd name="connsiteY5" fmla="*/ 285916 h 1520077"/>
              <a:gd name="connsiteX0" fmla="*/ 0 w 5423473"/>
              <a:gd name="connsiteY0" fmla="*/ 285916 h 1429546"/>
              <a:gd name="connsiteX1" fmla="*/ 285916 w 5423473"/>
              <a:gd name="connsiteY1" fmla="*/ 0 h 1429546"/>
              <a:gd name="connsiteX2" fmla="*/ 5400027 w 5423473"/>
              <a:gd name="connsiteY2" fmla="*/ 10160 h 1429546"/>
              <a:gd name="connsiteX3" fmla="*/ 5423473 w 5423473"/>
              <a:gd name="connsiteY3" fmla="*/ 778397 h 1429546"/>
              <a:gd name="connsiteX4" fmla="*/ 0 w 5423473"/>
              <a:gd name="connsiteY4" fmla="*/ 1429546 h 1429546"/>
              <a:gd name="connsiteX5" fmla="*/ 0 w 5423473"/>
              <a:gd name="connsiteY5" fmla="*/ 285916 h 1429546"/>
              <a:gd name="connsiteX0" fmla="*/ 0 w 5423473"/>
              <a:gd name="connsiteY0" fmla="*/ 285916 h 778397"/>
              <a:gd name="connsiteX1" fmla="*/ 285916 w 5423473"/>
              <a:gd name="connsiteY1" fmla="*/ 0 h 778397"/>
              <a:gd name="connsiteX2" fmla="*/ 5400027 w 5423473"/>
              <a:gd name="connsiteY2" fmla="*/ 10160 h 778397"/>
              <a:gd name="connsiteX3" fmla="*/ 5423473 w 5423473"/>
              <a:gd name="connsiteY3" fmla="*/ 778397 h 778397"/>
              <a:gd name="connsiteX4" fmla="*/ 10160 w 5423473"/>
              <a:gd name="connsiteY4" fmla="*/ 616746 h 778397"/>
              <a:gd name="connsiteX5" fmla="*/ 0 w 5423473"/>
              <a:gd name="connsiteY5" fmla="*/ 285916 h 778397"/>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13313"/>
              <a:gd name="connsiteY0" fmla="*/ 285916 h 616746"/>
              <a:gd name="connsiteX1" fmla="*/ 285916 w 5413313"/>
              <a:gd name="connsiteY1" fmla="*/ 0 h 616746"/>
              <a:gd name="connsiteX2" fmla="*/ 5400027 w 5413313"/>
              <a:gd name="connsiteY2" fmla="*/ 10160 h 616746"/>
              <a:gd name="connsiteX3" fmla="*/ 5413313 w 5413313"/>
              <a:gd name="connsiteY3" fmla="*/ 605677 h 616746"/>
              <a:gd name="connsiteX4" fmla="*/ 10160 w 5413313"/>
              <a:gd name="connsiteY4" fmla="*/ 616746 h 616746"/>
              <a:gd name="connsiteX5" fmla="*/ 0 w 5413313"/>
              <a:gd name="connsiteY5" fmla="*/ 285916 h 616746"/>
              <a:gd name="connsiteX0" fmla="*/ 0 w 5400027"/>
              <a:gd name="connsiteY0" fmla="*/ 285916 h 616746"/>
              <a:gd name="connsiteX1" fmla="*/ 285916 w 5400027"/>
              <a:gd name="connsiteY1" fmla="*/ 0 h 616746"/>
              <a:gd name="connsiteX2" fmla="*/ 5400027 w 5400027"/>
              <a:gd name="connsiteY2" fmla="*/ 10160 h 616746"/>
              <a:gd name="connsiteX3" fmla="*/ 5388733 w 5400027"/>
              <a:gd name="connsiteY3" fmla="*/ 605677 h 616746"/>
              <a:gd name="connsiteX4" fmla="*/ 10160 w 5400027"/>
              <a:gd name="connsiteY4" fmla="*/ 616746 h 616746"/>
              <a:gd name="connsiteX5" fmla="*/ 0 w 5400027"/>
              <a:gd name="connsiteY5" fmla="*/ 285916 h 616746"/>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0 w 5388733"/>
              <a:gd name="connsiteY0" fmla="*/ 292143 h 622973"/>
              <a:gd name="connsiteX1" fmla="*/ 285916 w 5388733"/>
              <a:gd name="connsiteY1" fmla="*/ 6227 h 622973"/>
              <a:gd name="connsiteX2" fmla="*/ 5383640 w 5388733"/>
              <a:gd name="connsiteY2" fmla="*/ 0 h 622973"/>
              <a:gd name="connsiteX3" fmla="*/ 5388733 w 5388733"/>
              <a:gd name="connsiteY3" fmla="*/ 611904 h 622973"/>
              <a:gd name="connsiteX4" fmla="*/ 10160 w 5388733"/>
              <a:gd name="connsiteY4" fmla="*/ 622973 h 622973"/>
              <a:gd name="connsiteX5" fmla="*/ 0 w 5388733"/>
              <a:gd name="connsiteY5" fmla="*/ 292143 h 622973"/>
              <a:gd name="connsiteX0" fmla="*/ 932 w 5389665"/>
              <a:gd name="connsiteY0" fmla="*/ 292143 h 622973"/>
              <a:gd name="connsiteX1" fmla="*/ 286848 w 5389665"/>
              <a:gd name="connsiteY1" fmla="*/ 6227 h 622973"/>
              <a:gd name="connsiteX2" fmla="*/ 5384572 w 5389665"/>
              <a:gd name="connsiteY2" fmla="*/ 0 h 622973"/>
              <a:gd name="connsiteX3" fmla="*/ 5389665 w 5389665"/>
              <a:gd name="connsiteY3" fmla="*/ 611904 h 622973"/>
              <a:gd name="connsiteX4" fmla="*/ 0 w 5389665"/>
              <a:gd name="connsiteY4" fmla="*/ 622973 h 622973"/>
              <a:gd name="connsiteX5" fmla="*/ 932 w 5389665"/>
              <a:gd name="connsiteY5" fmla="*/ 292143 h 622973"/>
              <a:gd name="connsiteX0" fmla="*/ 932 w 5389665"/>
              <a:gd name="connsiteY0" fmla="*/ 292143 h 611904"/>
              <a:gd name="connsiteX1" fmla="*/ 286848 w 5389665"/>
              <a:gd name="connsiteY1" fmla="*/ 6227 h 611904"/>
              <a:gd name="connsiteX2" fmla="*/ 5384572 w 5389665"/>
              <a:gd name="connsiteY2" fmla="*/ 0 h 611904"/>
              <a:gd name="connsiteX3" fmla="*/ 5389665 w 5389665"/>
              <a:gd name="connsiteY3" fmla="*/ 611904 h 611904"/>
              <a:gd name="connsiteX4" fmla="*/ 0 w 5389665"/>
              <a:gd name="connsiteY4" fmla="*/ 611881 h 611904"/>
              <a:gd name="connsiteX5" fmla="*/ 932 w 5389665"/>
              <a:gd name="connsiteY5" fmla="*/ 292143 h 611904"/>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45355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489897 h 611881"/>
              <a:gd name="connsiteX4" fmla="*/ 0 w 5389665"/>
              <a:gd name="connsiteY4" fmla="*/ 611881 h 611881"/>
              <a:gd name="connsiteX5" fmla="*/ 932 w 5389665"/>
              <a:gd name="connsiteY5" fmla="*/ 292143 h 611881"/>
              <a:gd name="connsiteX0" fmla="*/ 932 w 5389665"/>
              <a:gd name="connsiteY0" fmla="*/ 292143 h 611881"/>
              <a:gd name="connsiteX1" fmla="*/ 286848 w 5389665"/>
              <a:gd name="connsiteY1" fmla="*/ 6227 h 611881"/>
              <a:gd name="connsiteX2" fmla="*/ 5384572 w 5389665"/>
              <a:gd name="connsiteY2" fmla="*/ 0 h 611881"/>
              <a:gd name="connsiteX3" fmla="*/ 5389665 w 5389665"/>
              <a:gd name="connsiteY3" fmla="*/ 534263 h 611881"/>
              <a:gd name="connsiteX4" fmla="*/ 0 w 5389665"/>
              <a:gd name="connsiteY4" fmla="*/ 611881 h 611881"/>
              <a:gd name="connsiteX5" fmla="*/ 932 w 5389665"/>
              <a:gd name="connsiteY5" fmla="*/ 292143 h 611881"/>
              <a:gd name="connsiteX0" fmla="*/ 932 w 5389665"/>
              <a:gd name="connsiteY0" fmla="*/ 292143 h 539787"/>
              <a:gd name="connsiteX1" fmla="*/ 286848 w 5389665"/>
              <a:gd name="connsiteY1" fmla="*/ 6227 h 539787"/>
              <a:gd name="connsiteX2" fmla="*/ 5384572 w 5389665"/>
              <a:gd name="connsiteY2" fmla="*/ 0 h 539787"/>
              <a:gd name="connsiteX3" fmla="*/ 5389665 w 5389665"/>
              <a:gd name="connsiteY3" fmla="*/ 534263 h 539787"/>
              <a:gd name="connsiteX4" fmla="*/ 0 w 5389665"/>
              <a:gd name="connsiteY4" fmla="*/ 539787 h 539787"/>
              <a:gd name="connsiteX5" fmla="*/ 932 w 5389665"/>
              <a:gd name="connsiteY5" fmla="*/ 292143 h 539787"/>
              <a:gd name="connsiteX0" fmla="*/ 932 w 5389665"/>
              <a:gd name="connsiteY0" fmla="*/ 292143 h 534263"/>
              <a:gd name="connsiteX1" fmla="*/ 286848 w 5389665"/>
              <a:gd name="connsiteY1" fmla="*/ 6227 h 534263"/>
              <a:gd name="connsiteX2" fmla="*/ 5384572 w 5389665"/>
              <a:gd name="connsiteY2" fmla="*/ 0 h 534263"/>
              <a:gd name="connsiteX3" fmla="*/ 5389665 w 5389665"/>
              <a:gd name="connsiteY3" fmla="*/ 534263 h 534263"/>
              <a:gd name="connsiteX4" fmla="*/ 0 w 5389665"/>
              <a:gd name="connsiteY4" fmla="*/ 534241 h 534263"/>
              <a:gd name="connsiteX5" fmla="*/ 932 w 5389665"/>
              <a:gd name="connsiteY5" fmla="*/ 292143 h 53426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534241 h 611233"/>
              <a:gd name="connsiteX5" fmla="*/ 932 w 5389665"/>
              <a:gd name="connsiteY5" fmla="*/ 292143 h 611233"/>
              <a:gd name="connsiteX0" fmla="*/ 932 w 5389665"/>
              <a:gd name="connsiteY0" fmla="*/ 292143 h 611233"/>
              <a:gd name="connsiteX1" fmla="*/ 286848 w 5389665"/>
              <a:gd name="connsiteY1" fmla="*/ 6227 h 611233"/>
              <a:gd name="connsiteX2" fmla="*/ 5384572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5389665"/>
              <a:gd name="connsiteY0" fmla="*/ 292143 h 611233"/>
              <a:gd name="connsiteX1" fmla="*/ 286848 w 5389665"/>
              <a:gd name="connsiteY1" fmla="*/ 6227 h 611233"/>
              <a:gd name="connsiteX2" fmla="*/ 4399360 w 5389665"/>
              <a:gd name="connsiteY2" fmla="*/ 0 h 611233"/>
              <a:gd name="connsiteX3" fmla="*/ 5389665 w 5389665"/>
              <a:gd name="connsiteY3" fmla="*/ 611233 h 611233"/>
              <a:gd name="connsiteX4" fmla="*/ 0 w 5389665"/>
              <a:gd name="connsiteY4" fmla="*/ 603514 h 611233"/>
              <a:gd name="connsiteX5" fmla="*/ 932 w 5389665"/>
              <a:gd name="connsiteY5" fmla="*/ 292143 h 611233"/>
              <a:gd name="connsiteX0" fmla="*/ 932 w 4419847"/>
              <a:gd name="connsiteY0" fmla="*/ 292143 h 603536"/>
              <a:gd name="connsiteX1" fmla="*/ 286848 w 4419847"/>
              <a:gd name="connsiteY1" fmla="*/ 6227 h 603536"/>
              <a:gd name="connsiteX2" fmla="*/ 4399360 w 4419847"/>
              <a:gd name="connsiteY2" fmla="*/ 0 h 603536"/>
              <a:gd name="connsiteX3" fmla="*/ 4419847 w 4419847"/>
              <a:gd name="connsiteY3" fmla="*/ 603536 h 603536"/>
              <a:gd name="connsiteX4" fmla="*/ 0 w 4419847"/>
              <a:gd name="connsiteY4" fmla="*/ 603514 h 603536"/>
              <a:gd name="connsiteX5" fmla="*/ 932 w 4419847"/>
              <a:gd name="connsiteY5" fmla="*/ 292143 h 603536"/>
              <a:gd name="connsiteX0" fmla="*/ 932 w 4401704"/>
              <a:gd name="connsiteY0" fmla="*/ 292143 h 603536"/>
              <a:gd name="connsiteX1" fmla="*/ 286848 w 4401704"/>
              <a:gd name="connsiteY1" fmla="*/ 6227 h 603536"/>
              <a:gd name="connsiteX2" fmla="*/ 4399360 w 4401704"/>
              <a:gd name="connsiteY2" fmla="*/ 0 h 603536"/>
              <a:gd name="connsiteX3" fmla="*/ 4401704 w 4401704"/>
              <a:gd name="connsiteY3" fmla="*/ 603536 h 603536"/>
              <a:gd name="connsiteX4" fmla="*/ 0 w 4401704"/>
              <a:gd name="connsiteY4" fmla="*/ 603514 h 603536"/>
              <a:gd name="connsiteX5" fmla="*/ 932 w 4401704"/>
              <a:gd name="connsiteY5" fmla="*/ 292143 h 603536"/>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13036 h 603514"/>
              <a:gd name="connsiteX4" fmla="*/ 0 w 4399595"/>
              <a:gd name="connsiteY4" fmla="*/ 603514 h 603514"/>
              <a:gd name="connsiteX5" fmla="*/ 932 w 4399595"/>
              <a:gd name="connsiteY5" fmla="*/ 292143 h 603514"/>
              <a:gd name="connsiteX0" fmla="*/ 932 w 4399595"/>
              <a:gd name="connsiteY0" fmla="*/ 292143 h 603514"/>
              <a:gd name="connsiteX1" fmla="*/ 286848 w 4399595"/>
              <a:gd name="connsiteY1" fmla="*/ 6227 h 603514"/>
              <a:gd name="connsiteX2" fmla="*/ 4399360 w 4399595"/>
              <a:gd name="connsiteY2" fmla="*/ 0 h 603514"/>
              <a:gd name="connsiteX3" fmla="*/ 4394649 w 4399595"/>
              <a:gd name="connsiteY3" fmla="*/ 469481 h 603514"/>
              <a:gd name="connsiteX4" fmla="*/ 0 w 4399595"/>
              <a:gd name="connsiteY4" fmla="*/ 603514 h 603514"/>
              <a:gd name="connsiteX5" fmla="*/ 932 w 4399595"/>
              <a:gd name="connsiteY5" fmla="*/ 292143 h 603514"/>
              <a:gd name="connsiteX0" fmla="*/ 7988 w 4406651"/>
              <a:gd name="connsiteY0" fmla="*/ 292143 h 476514"/>
              <a:gd name="connsiteX1" fmla="*/ 293904 w 4406651"/>
              <a:gd name="connsiteY1" fmla="*/ 6227 h 476514"/>
              <a:gd name="connsiteX2" fmla="*/ 4406416 w 4406651"/>
              <a:gd name="connsiteY2" fmla="*/ 0 h 476514"/>
              <a:gd name="connsiteX3" fmla="*/ 4401705 w 4406651"/>
              <a:gd name="connsiteY3" fmla="*/ 469481 h 476514"/>
              <a:gd name="connsiteX4" fmla="*/ 0 w 4406651"/>
              <a:gd name="connsiteY4" fmla="*/ 476514 h 476514"/>
              <a:gd name="connsiteX5" fmla="*/ 7988 w 4406651"/>
              <a:gd name="connsiteY5" fmla="*/ 292143 h 476514"/>
              <a:gd name="connsiteX0" fmla="*/ 11 w 4398674"/>
              <a:gd name="connsiteY0" fmla="*/ 292143 h 476514"/>
              <a:gd name="connsiteX1" fmla="*/ 285927 w 4398674"/>
              <a:gd name="connsiteY1" fmla="*/ 6227 h 476514"/>
              <a:gd name="connsiteX2" fmla="*/ 4398439 w 4398674"/>
              <a:gd name="connsiteY2" fmla="*/ 0 h 476514"/>
              <a:gd name="connsiteX3" fmla="*/ 4393728 w 4398674"/>
              <a:gd name="connsiteY3" fmla="*/ 469481 h 476514"/>
              <a:gd name="connsiteX4" fmla="*/ 6134 w 4398674"/>
              <a:gd name="connsiteY4" fmla="*/ 476514 h 476514"/>
              <a:gd name="connsiteX5" fmla="*/ 11 w 4398674"/>
              <a:gd name="connsiteY5" fmla="*/ 292143 h 476514"/>
              <a:gd name="connsiteX0" fmla="*/ 20 w 4398683"/>
              <a:gd name="connsiteY0" fmla="*/ 292143 h 476514"/>
              <a:gd name="connsiteX1" fmla="*/ 285936 w 4398683"/>
              <a:gd name="connsiteY1" fmla="*/ 6227 h 476514"/>
              <a:gd name="connsiteX2" fmla="*/ 4398448 w 4398683"/>
              <a:gd name="connsiteY2" fmla="*/ 0 h 476514"/>
              <a:gd name="connsiteX3" fmla="*/ 4393737 w 4398683"/>
              <a:gd name="connsiteY3" fmla="*/ 469481 h 476514"/>
              <a:gd name="connsiteX4" fmla="*/ 6143 w 4398683"/>
              <a:gd name="connsiteY4" fmla="*/ 476514 h 476514"/>
              <a:gd name="connsiteX5" fmla="*/ 20 w 4398683"/>
              <a:gd name="connsiteY5" fmla="*/ 292143 h 476514"/>
              <a:gd name="connsiteX0" fmla="*/ 1103 w 4399766"/>
              <a:gd name="connsiteY0" fmla="*/ 292143 h 476514"/>
              <a:gd name="connsiteX1" fmla="*/ 287019 w 4399766"/>
              <a:gd name="connsiteY1" fmla="*/ 6227 h 476514"/>
              <a:gd name="connsiteX2" fmla="*/ 4399531 w 4399766"/>
              <a:gd name="connsiteY2" fmla="*/ 0 h 476514"/>
              <a:gd name="connsiteX3" fmla="*/ 4394820 w 4399766"/>
              <a:gd name="connsiteY3" fmla="*/ 469481 h 476514"/>
              <a:gd name="connsiteX4" fmla="*/ 1581 w 4399766"/>
              <a:gd name="connsiteY4" fmla="*/ 476514 h 476514"/>
              <a:gd name="connsiteX5" fmla="*/ 1103 w 4399766"/>
              <a:gd name="connsiteY5" fmla="*/ 292143 h 47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9766" h="476514">
                <a:moveTo>
                  <a:pt x="1103" y="292143"/>
                </a:moveTo>
                <a:cubicBezTo>
                  <a:pt x="1103" y="134236"/>
                  <a:pt x="129112" y="6227"/>
                  <a:pt x="287019" y="6227"/>
                </a:cubicBezTo>
                <a:lnTo>
                  <a:pt x="4399531" y="0"/>
                </a:lnTo>
                <a:cubicBezTo>
                  <a:pt x="4401229" y="203968"/>
                  <a:pt x="4393122" y="265513"/>
                  <a:pt x="4394820" y="469481"/>
                </a:cubicBezTo>
                <a:lnTo>
                  <a:pt x="1581" y="476514"/>
                </a:lnTo>
                <a:cubicBezTo>
                  <a:pt x="-1481" y="384328"/>
                  <a:pt x="792" y="402420"/>
                  <a:pt x="1103" y="292143"/>
                </a:cubicBezTo>
                <a:close/>
              </a:path>
            </a:pathLst>
          </a:cu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TextBox 22"/>
          <p:cNvSpPr txBox="1"/>
          <p:nvPr userDrawn="1"/>
        </p:nvSpPr>
        <p:spPr>
          <a:xfrm>
            <a:off x="8523400" y="4886895"/>
            <a:ext cx="322855" cy="215444"/>
          </a:xfrm>
          <a:prstGeom prst="rect">
            <a:avLst/>
          </a:prstGeom>
          <a:noFill/>
        </p:spPr>
        <p:txBody>
          <a:bodyPr wrap="square" rtlCol="0" anchor="t">
            <a:spAutoFit/>
          </a:bodyPr>
          <a:lstStyle/>
          <a:p>
            <a:fld id="{BBF15AE3-289C-014D-AAA6-6108CB8A5483}" type="slidenum">
              <a:rPr lang="en-US" sz="800" baseline="30000" smtClean="0">
                <a:solidFill>
                  <a:schemeClr val="tx1">
                    <a:lumMod val="50000"/>
                    <a:lumOff val="50000"/>
                  </a:schemeClr>
                </a:solidFill>
                <a:latin typeface="Arial" charset="0"/>
                <a:ea typeface="ＭＳ Ｐゴシック" charset="0"/>
                <a:cs typeface="ＭＳ Ｐゴシック" charset="0"/>
              </a:rPr>
              <a:pPr/>
              <a:t>‹#›</a:t>
            </a:fld>
            <a:r>
              <a:rPr lang="en-US" sz="1200" baseline="30000" dirty="0" smtClean="0">
                <a:solidFill>
                  <a:schemeClr val="tx1">
                    <a:lumMod val="50000"/>
                    <a:lumOff val="50000"/>
                  </a:schemeClr>
                </a:solidFill>
                <a:latin typeface="Arial" charset="0"/>
                <a:ea typeface="ＭＳ Ｐゴシック" charset="0"/>
                <a:cs typeface="ＭＳ Ｐゴシック" charset="0"/>
              </a:rPr>
              <a:t> </a:t>
            </a:r>
            <a:endParaRPr lang="en-US" sz="1200" dirty="0"/>
          </a:p>
        </p:txBody>
      </p:sp>
      <p:pic>
        <p:nvPicPr>
          <p:cNvPr id="24" name="Picture 23" descr="TP-LINK_Logo-final_gray30-02.eps"/>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628217" y="4762204"/>
            <a:ext cx="782320" cy="363220"/>
          </a:xfrm>
          <a:prstGeom prst="rect">
            <a:avLst/>
          </a:prstGeom>
        </p:spPr>
      </p:pic>
      <p:sp>
        <p:nvSpPr>
          <p:cNvPr id="25" name="TextBox 24"/>
          <p:cNvSpPr txBox="1"/>
          <p:nvPr userDrawn="1"/>
        </p:nvSpPr>
        <p:spPr>
          <a:xfrm>
            <a:off x="4906451" y="4914016"/>
            <a:ext cx="2704069" cy="338554"/>
          </a:xfrm>
          <a:prstGeom prst="rect">
            <a:avLst/>
          </a:prstGeom>
          <a:noFill/>
        </p:spPr>
        <p:txBody>
          <a:bodyPr wrap="square" rtlCol="0" anchor="t">
            <a:spAutoFit/>
          </a:bodyPr>
          <a:lstStyle/>
          <a:p>
            <a:pPr algn="l">
              <a:defRPr/>
            </a:pPr>
            <a:r>
              <a:rPr lang="en-US" sz="800" baseline="30000" dirty="0" smtClean="0">
                <a:solidFill>
                  <a:schemeClr val="tx1">
                    <a:lumMod val="50000"/>
                    <a:lumOff val="50000"/>
                  </a:schemeClr>
                </a:solidFill>
                <a:latin typeface="Arial" charset="0"/>
                <a:ea typeface="ＭＳ Ｐゴシック" charset="0"/>
                <a:cs typeface="ＭＳ Ｐゴシック" charset="0"/>
              </a:rPr>
              <a:t>© 2016 TP-L</a:t>
            </a:r>
            <a:r>
              <a:rPr lang="en-US" altLang="zh-CN" sz="800" baseline="30000" dirty="0" smtClean="0">
                <a:solidFill>
                  <a:schemeClr val="tx1">
                    <a:lumMod val="50000"/>
                    <a:lumOff val="50000"/>
                  </a:schemeClr>
                </a:solidFill>
                <a:latin typeface="Arial" charset="0"/>
                <a:ea typeface="ＭＳ Ｐゴシック" charset="0"/>
                <a:cs typeface="ＭＳ Ｐゴシック" charset="0"/>
              </a:rPr>
              <a:t>ink</a:t>
            </a:r>
            <a:r>
              <a:rPr lang="en-US" sz="800" baseline="30000" dirty="0" smtClean="0">
                <a:solidFill>
                  <a:schemeClr val="tx1">
                    <a:lumMod val="50000"/>
                    <a:lumOff val="50000"/>
                  </a:schemeClr>
                </a:solidFill>
                <a:latin typeface="Arial" charset="0"/>
                <a:ea typeface="ＭＳ Ｐゴシック" charset="0"/>
                <a:cs typeface="ＭＳ Ｐゴシック" charset="0"/>
              </a:rPr>
              <a:t>, Inc. Confidential information. Not for distribution or reproduction.</a:t>
            </a:r>
            <a:endParaRPr lang="en-US" sz="800" dirty="0" smtClean="0">
              <a:solidFill>
                <a:schemeClr val="tx1">
                  <a:lumMod val="50000"/>
                  <a:lumOff val="50000"/>
                </a:schemeClr>
              </a:solidFill>
              <a:latin typeface="Arial"/>
              <a:cs typeface="Arial"/>
            </a:endParaRPr>
          </a:p>
          <a:p>
            <a:endParaRPr lang="en-US" sz="800" dirty="0"/>
          </a:p>
        </p:txBody>
      </p:sp>
      <p:sp>
        <p:nvSpPr>
          <p:cNvPr id="26" name="Text Placeholder 3"/>
          <p:cNvSpPr>
            <a:spLocks noGrp="1"/>
          </p:cNvSpPr>
          <p:nvPr>
            <p:ph type="body" sz="quarter" idx="12" hasCustomPrompt="1"/>
          </p:nvPr>
        </p:nvSpPr>
        <p:spPr>
          <a:xfrm>
            <a:off x="605036" y="386165"/>
            <a:ext cx="8094464" cy="214502"/>
          </a:xfrm>
          <a:prstGeom prst="rect">
            <a:avLst/>
          </a:prstGeom>
        </p:spPr>
        <p:txBody>
          <a:bodyPr vert="horz"/>
          <a:lstStyle>
            <a:lvl1pPr marL="0" indent="0">
              <a:buNone/>
              <a:defRPr sz="1100" b="0" i="0" u="none" baseline="0">
                <a:solidFill>
                  <a:srgbClr val="FFCC08"/>
                </a:solidFill>
                <a:latin typeface="+mj-lt"/>
              </a:defRPr>
            </a:lvl1pPr>
          </a:lstStyle>
          <a:p>
            <a:pPr lvl="0"/>
            <a:r>
              <a:rPr lang="en-US" b="0" dirty="0" smtClean="0"/>
              <a:t>AGENDA GOES HERE</a:t>
            </a:r>
            <a:endParaRPr lang="en-US" dirty="0"/>
          </a:p>
        </p:txBody>
      </p:sp>
      <p:sp>
        <p:nvSpPr>
          <p:cNvPr id="27" name="Title 1"/>
          <p:cNvSpPr>
            <a:spLocks noGrp="1"/>
          </p:cNvSpPr>
          <p:nvPr>
            <p:ph type="title" hasCustomPrompt="1"/>
          </p:nvPr>
        </p:nvSpPr>
        <p:spPr>
          <a:xfrm>
            <a:off x="583870" y="590226"/>
            <a:ext cx="8115630" cy="689010"/>
          </a:xfrm>
          <a:prstGeom prst="rect">
            <a:avLst/>
          </a:prstGeom>
          <a:ln>
            <a:noFill/>
          </a:ln>
        </p:spPr>
        <p:txBody>
          <a:bodyPr vert="horz"/>
          <a:lstStyle>
            <a:lvl1pPr algn="l">
              <a:lnSpc>
                <a:spcPct val="90000"/>
              </a:lnSpc>
              <a:defRPr sz="2000" b="1" i="0" baseline="0">
                <a:solidFill>
                  <a:srgbClr val="4ACBD6"/>
                </a:solidFill>
                <a:latin typeface="Arial"/>
                <a:cs typeface="Arial"/>
              </a:defRPr>
            </a:lvl1pPr>
          </a:lstStyle>
          <a:p>
            <a:pPr lvl="0"/>
            <a:r>
              <a:rPr lang="en-US" dirty="0" smtClean="0"/>
              <a:t>Click to Edit Headline</a:t>
            </a:r>
            <a:endParaRPr lang="en-US" dirty="0"/>
          </a:p>
        </p:txBody>
      </p:sp>
    </p:spTree>
    <p:extLst>
      <p:ext uri="{BB962C8B-B14F-4D97-AF65-F5344CB8AC3E}">
        <p14:creationId xmlns:p14="http://schemas.microsoft.com/office/powerpoint/2010/main" val="3024591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843513"/>
      </p:ext>
    </p:extLst>
  </p:cSld>
  <p:clrMap bg1="lt1" tx1="dk1" bg2="lt2" tx2="dk2" accent1="accent1" accent2="accent2" accent3="accent3" accent4="accent4" accent5="accent5" accent6="accent6" hlink="hlink" folHlink="folHlink"/>
  <p:sldLayoutIdLst>
    <p:sldLayoutId id="2147493481" r:id="rId1"/>
    <p:sldLayoutId id="2147493498" r:id="rId2"/>
    <p:sldLayoutId id="2147493534" r:id="rId3"/>
    <p:sldLayoutId id="2147493541" r:id="rId4"/>
    <p:sldLayoutId id="2147493504" r:id="rId5"/>
    <p:sldLayoutId id="2147493483" r:id="rId6"/>
    <p:sldLayoutId id="2147493484" r:id="rId7"/>
    <p:sldLayoutId id="2147493508" r:id="rId8"/>
    <p:sldLayoutId id="2147493510" r:id="rId9"/>
    <p:sldLayoutId id="2147493511" r:id="rId10"/>
    <p:sldLayoutId id="2147493522" r:id="rId11"/>
    <p:sldLayoutId id="2147493507" r:id="rId12"/>
    <p:sldLayoutId id="2147493543" r:id="rId13"/>
    <p:sldLayoutId id="2147493544" r:id="rId14"/>
    <p:sldLayoutId id="2147493459" r:id="rId15"/>
    <p:sldLayoutId id="2147493513"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685800"/>
            <a:endParaRPr lang="zh-CN" altLang="en-US">
              <a:solidFill>
                <a:prstClr val="black">
                  <a:tint val="75000"/>
                </a:prstClr>
              </a:solidFill>
            </a:endParaRPr>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6858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685800"/>
            <a:fld id="{4B9E97A7-14A0-4DB7-98A3-0C8F6502D3B1}" type="slidenum">
              <a:rPr lang="zh-CN" altLang="en-US" smtClean="0">
                <a:solidFill>
                  <a:prstClr val="black">
                    <a:tint val="75000"/>
                  </a:prstClr>
                </a:solidFill>
              </a:rPr>
              <a:pPr defTabSz="685800"/>
              <a:t>‹#›</a:t>
            </a:fld>
            <a:endParaRPr lang="zh-CN" altLang="en-US">
              <a:solidFill>
                <a:prstClr val="black">
                  <a:tint val="75000"/>
                </a:prstClr>
              </a:solidFill>
            </a:endParaRPr>
          </a:p>
        </p:txBody>
      </p:sp>
    </p:spTree>
    <p:extLst>
      <p:ext uri="{BB962C8B-B14F-4D97-AF65-F5344CB8AC3E}">
        <p14:creationId xmlns:p14="http://schemas.microsoft.com/office/powerpoint/2010/main" val="1199429523"/>
      </p:ext>
    </p:extLst>
  </p:cSld>
  <p:clrMap bg1="lt1" tx1="dk1" bg2="lt2" tx2="dk2" accent1="accent1" accent2="accent2" accent3="accent3" accent4="accent4" accent5="accent5" accent6="accent6" hlink="hlink" folHlink="folHlink"/>
  <p:sldLayoutIdLst>
    <p:sldLayoutId id="2147493546" r:id="rId1"/>
    <p:sldLayoutId id="2147493547" r:id="rId2"/>
    <p:sldLayoutId id="2147493548" r:id="rId3"/>
    <p:sldLayoutId id="2147493549" r:id="rId4"/>
    <p:sldLayoutId id="2147493550" r:id="rId5"/>
    <p:sldLayoutId id="2147493551" r:id="rId6"/>
    <p:sldLayoutId id="2147493552" r:id="rId7"/>
    <p:sldLayoutId id="2147493553" r:id="rId8"/>
    <p:sldLayoutId id="2147493554" r:id="rId9"/>
    <p:sldLayoutId id="2147493555" r:id="rId10"/>
    <p:sldLayoutId id="2147493556" r:id="rId11"/>
    <p:sldLayoutId id="2147493558" r:id="rId12"/>
    <p:sldLayoutId id="2147493559" r:id="rId13"/>
    <p:sldLayoutId id="2147493560" r:id="rId14"/>
    <p:sldLayoutId id="2147493561" r:id="rId15"/>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0.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0.xml"/><Relationship Id="rId5" Type="http://schemas.openxmlformats.org/officeDocument/2006/relationships/image" Target="../media/image32.png"/><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30.xml"/><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30.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30.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6.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7.xml"/><Relationship Id="rId1" Type="http://schemas.openxmlformats.org/officeDocument/2006/relationships/slideLayout" Target="../slideLayouts/slideLayout30.xml"/><Relationship Id="rId4"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0.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30.xml"/><Relationship Id="rId4" Type="http://schemas.openxmlformats.org/officeDocument/2006/relationships/comments" Target="../comments/comment1.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30.xml"/><Relationship Id="rId4" Type="http://schemas.openxmlformats.org/officeDocument/2006/relationships/comments" Target="../comments/commen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30.xml"/><Relationship Id="rId4" Type="http://schemas.openxmlformats.org/officeDocument/2006/relationships/comments" Target="../comments/commen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30.xml"/><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30.xml"/><Relationship Id="rId4" Type="http://schemas.openxmlformats.org/officeDocument/2006/relationships/image" Target="../media/image64.png"/></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9.xml"/><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3.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6038972" y="3758248"/>
            <a:ext cx="1526315" cy="202303"/>
          </a:xfrm>
          <a:ln>
            <a:noFill/>
          </a:ln>
          <a:effectLst/>
        </p:spPr>
        <p:txBody>
          <a:bodyPr/>
          <a:lstStyle/>
          <a:p>
            <a:fld id="{D7E51239-9DCE-433F-BE63-633040D1C4A3}" type="datetime2">
              <a:rPr lang="zh-CN" altLang="en-US" sz="1400" b="1">
                <a:solidFill>
                  <a:schemeClr val="bg1"/>
                </a:solidFill>
              </a:rPr>
              <a:pPr/>
              <a:t>2021年3月1日</a:t>
            </a:fld>
            <a:endParaRPr lang="en-US" sz="1400" b="1" dirty="0">
              <a:solidFill>
                <a:schemeClr val="bg1"/>
              </a:solidFill>
            </a:endParaRPr>
          </a:p>
        </p:txBody>
      </p:sp>
      <p:sp>
        <p:nvSpPr>
          <p:cNvPr id="4" name="Text Placeholder 3"/>
          <p:cNvSpPr>
            <a:spLocks noGrp="1"/>
          </p:cNvSpPr>
          <p:nvPr>
            <p:ph type="body" sz="quarter" idx="12"/>
          </p:nvPr>
        </p:nvSpPr>
        <p:spPr>
          <a:xfrm>
            <a:off x="4952752" y="2797711"/>
            <a:ext cx="2712720" cy="742700"/>
          </a:xfrm>
          <a:ln>
            <a:noFill/>
          </a:ln>
          <a:effectLst/>
        </p:spPr>
        <p:txBody>
          <a:bodyPr/>
          <a:lstStyle/>
          <a:p>
            <a:r>
              <a:rPr lang="en-US" altLang="zh-CN" sz="1600" dirty="0" smtClean="0"/>
              <a:t>Java</a:t>
            </a:r>
            <a:r>
              <a:rPr lang="zh-CN" altLang="en-US" sz="1600" dirty="0" smtClean="0"/>
              <a:t>基础素质培训</a:t>
            </a:r>
            <a:r>
              <a:rPr lang="en-US" altLang="zh-CN" sz="1600" dirty="0" smtClean="0"/>
              <a:t>-</a:t>
            </a:r>
            <a:r>
              <a:rPr lang="zh-CN" altLang="en-US" sz="1600" dirty="0" smtClean="0"/>
              <a:t>第二期</a:t>
            </a:r>
            <a:endParaRPr lang="en-US" altLang="zh-CN" sz="1600" dirty="0" smtClean="0"/>
          </a:p>
          <a:p>
            <a:endParaRPr lang="en-US" sz="1600" b="0" dirty="0"/>
          </a:p>
          <a:p>
            <a:endParaRPr lang="en-US" sz="1600" dirty="0"/>
          </a:p>
        </p:txBody>
      </p:sp>
      <p:sp>
        <p:nvSpPr>
          <p:cNvPr id="5" name="标题 1"/>
          <p:cNvSpPr txBox="1">
            <a:spLocks/>
          </p:cNvSpPr>
          <p:nvPr/>
        </p:nvSpPr>
        <p:spPr>
          <a:xfrm>
            <a:off x="182879" y="1790145"/>
            <a:ext cx="7311565" cy="23876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b="1" dirty="0" smtClean="0">
                <a:solidFill>
                  <a:schemeClr val="bg1"/>
                </a:solidFill>
              </a:rPr>
              <a:t>      </a:t>
            </a:r>
            <a:r>
              <a:rPr lang="en-US" altLang="zh-CN" b="1" dirty="0" smtClean="0">
                <a:solidFill>
                  <a:schemeClr val="bg1"/>
                </a:solidFill>
              </a:rPr>
              <a:t> 9</a:t>
            </a:r>
            <a:r>
              <a:rPr lang="zh-CN" altLang="en-US" b="1" dirty="0" smtClean="0">
                <a:solidFill>
                  <a:schemeClr val="bg1"/>
                </a:solidFill>
              </a:rPr>
              <a:t>个行为型模式</a:t>
            </a:r>
            <a:endParaRPr lang="zh-CN" altLang="en-US" dirty="0">
              <a:solidFill>
                <a:schemeClr val="bg1"/>
              </a:solidFill>
            </a:endParaRPr>
          </a:p>
        </p:txBody>
      </p:sp>
      <p:sp>
        <p:nvSpPr>
          <p:cNvPr id="7" name="矩形 6"/>
          <p:cNvSpPr/>
          <p:nvPr/>
        </p:nvSpPr>
        <p:spPr>
          <a:xfrm>
            <a:off x="6926715" y="3169061"/>
            <a:ext cx="723275" cy="307777"/>
          </a:xfrm>
          <a:prstGeom prst="rect">
            <a:avLst/>
          </a:prstGeom>
        </p:spPr>
        <p:txBody>
          <a:bodyPr wrap="none">
            <a:spAutoFit/>
          </a:bodyPr>
          <a:lstStyle/>
          <a:p>
            <a:r>
              <a:rPr lang="zh-CN" altLang="en-US" sz="1400" dirty="0" smtClean="0">
                <a:solidFill>
                  <a:schemeClr val="bg1"/>
                </a:solidFill>
              </a:rPr>
              <a:t>李语君</a:t>
            </a:r>
            <a:endParaRPr lang="en-US" altLang="zh-CN" sz="1400" dirty="0">
              <a:solidFill>
                <a:schemeClr val="bg1"/>
              </a:solidFill>
            </a:endParaRPr>
          </a:p>
        </p:txBody>
      </p:sp>
    </p:spTree>
    <p:extLst>
      <p:ext uri="{BB962C8B-B14F-4D97-AF65-F5344CB8AC3E}">
        <p14:creationId xmlns:p14="http://schemas.microsoft.com/office/powerpoint/2010/main" val="34525907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173926"/>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享元模式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5" name="文本框 4"/>
          <p:cNvSpPr txBox="1"/>
          <p:nvPr/>
        </p:nvSpPr>
        <p:spPr>
          <a:xfrm>
            <a:off x="994542" y="751882"/>
            <a:ext cx="6734523" cy="1615827"/>
          </a:xfrm>
          <a:prstGeom prst="rect">
            <a:avLst/>
          </a:prstGeom>
          <a:noFill/>
          <a:ln>
            <a:solidFill>
              <a:schemeClr val="tx1"/>
            </a:solidFill>
          </a:ln>
        </p:spPr>
        <p:txBody>
          <a:bodyPr wrap="square" rtlCol="0">
            <a:spAutoFit/>
          </a:bodyPr>
          <a:lstStyle/>
          <a:p>
            <a:r>
              <a:rPr lang="zh-CN" altLang="en-US" sz="1100" dirty="0"/>
              <a:t>当一个软件系统在运行时产生的对象数量太多，将导致运行代价过高，带来系统性能下降等问题。例如在一个文本字符串中存在很多重复的字符，如果每一个字符都用一个单独的对象来表示，将会占用较多的内存空间，那么我们如何去避免系统中出现大量相同或相似的对象，同时又不影响客户端程序通过面向对象的方式对这些对象进行操作？享元模式正为解决这一类问题而诞生</a:t>
            </a:r>
            <a:r>
              <a:rPr lang="zh-CN" altLang="en-US" sz="1100" dirty="0" smtClean="0"/>
              <a:t>。</a:t>
            </a:r>
            <a:endParaRPr lang="en-US" altLang="zh-CN" sz="1100" dirty="0" smtClean="0"/>
          </a:p>
          <a:p>
            <a:endParaRPr lang="en-US" altLang="zh-CN" sz="1100" dirty="0"/>
          </a:p>
          <a:p>
            <a:r>
              <a:rPr lang="zh-CN" altLang="en-US" sz="1100" dirty="0" smtClean="0"/>
              <a:t>享</a:t>
            </a:r>
            <a:r>
              <a:rPr lang="zh-CN" altLang="en-US" sz="1100" dirty="0"/>
              <a:t>元模式通过共享技术实现相同或相似对象的重用，</a:t>
            </a:r>
            <a:r>
              <a:rPr lang="zh-CN" altLang="en-US" sz="1100" b="1" dirty="0"/>
              <a:t>在逻辑上每一个出现的字符都有一个对象与之对应，然而在物理上它们却共享同一个享元对象</a:t>
            </a:r>
            <a:r>
              <a:rPr lang="zh-CN" altLang="en-US" sz="1100" dirty="0"/>
              <a:t>，这个对象可以出现在一个字符串的不同地方，相同的字符对象都指向同一个实例，在享元模式中，存储这些共享实例对象的地方称为</a:t>
            </a:r>
            <a:r>
              <a:rPr lang="zh-CN" altLang="en-US" sz="1100" b="1" dirty="0"/>
              <a:t>享元</a:t>
            </a:r>
            <a:r>
              <a:rPr lang="zh-CN" altLang="en-US" sz="1100" b="1" dirty="0" smtClean="0"/>
              <a:t>池；</a:t>
            </a:r>
            <a:r>
              <a:rPr lang="zh-CN" altLang="en-US" sz="1100" dirty="0"/>
              <a:t>我们可以针对每一个不同的字符创建一个享元对象，将其放在享元池中，需要时再从享元池取出。</a:t>
            </a:r>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86209" y="2623060"/>
            <a:ext cx="4255510" cy="1668982"/>
          </a:xfrm>
          <a:prstGeom prst="rect">
            <a:avLst/>
          </a:prstGeom>
        </p:spPr>
      </p:pic>
    </p:spTree>
    <p:extLst>
      <p:ext uri="{BB962C8B-B14F-4D97-AF65-F5344CB8AC3E}">
        <p14:creationId xmlns:p14="http://schemas.microsoft.com/office/powerpoint/2010/main" val="159725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173926"/>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享元模式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5" name="文本框 4"/>
          <p:cNvSpPr txBox="1"/>
          <p:nvPr/>
        </p:nvSpPr>
        <p:spPr>
          <a:xfrm>
            <a:off x="1121814" y="1258943"/>
            <a:ext cx="6734523" cy="600164"/>
          </a:xfrm>
          <a:prstGeom prst="rect">
            <a:avLst/>
          </a:prstGeom>
          <a:noFill/>
          <a:ln>
            <a:solidFill>
              <a:schemeClr val="tx1"/>
            </a:solidFill>
          </a:ln>
        </p:spPr>
        <p:txBody>
          <a:bodyPr wrap="square" rtlCol="0">
            <a:spAutoFit/>
          </a:bodyPr>
          <a:lstStyle/>
          <a:p>
            <a:r>
              <a:rPr lang="zh-CN" altLang="en-US" sz="1100" b="1" dirty="0">
                <a:solidFill>
                  <a:srgbClr val="FF0000"/>
                </a:solidFill>
              </a:rPr>
              <a:t>内部状态是存储在享元对象内部并且不会随环境改变而改变的状态，内部状态可以</a:t>
            </a:r>
            <a:r>
              <a:rPr lang="zh-CN" altLang="en-US" sz="1100" b="1" dirty="0" smtClean="0">
                <a:solidFill>
                  <a:srgbClr val="FF0000"/>
                </a:solidFill>
              </a:rPr>
              <a:t>共享</a:t>
            </a:r>
            <a:endParaRPr lang="en-US" altLang="zh-CN" sz="1100" b="1" dirty="0" smtClean="0">
              <a:solidFill>
                <a:srgbClr val="FF0000"/>
              </a:solidFill>
            </a:endParaRPr>
          </a:p>
          <a:p>
            <a:endParaRPr lang="en-US" altLang="zh-CN" sz="1100" b="1" dirty="0" smtClean="0">
              <a:solidFill>
                <a:srgbClr val="FF0000"/>
              </a:solidFill>
            </a:endParaRPr>
          </a:p>
          <a:p>
            <a:r>
              <a:rPr lang="zh-CN" altLang="en-US" sz="1100" b="1" dirty="0" smtClean="0"/>
              <a:t>如</a:t>
            </a:r>
            <a:r>
              <a:rPr lang="zh-CN" altLang="en-US" sz="1100" b="1" dirty="0"/>
              <a:t>字符的内容，不会随外部环境的变化而变化，无论在任何环境下字符“</a:t>
            </a:r>
            <a:r>
              <a:rPr lang="en-US" altLang="zh-CN" sz="1100" b="1" dirty="0"/>
              <a:t>a</a:t>
            </a:r>
            <a:r>
              <a:rPr lang="zh-CN" altLang="en-US" sz="1100" b="1" dirty="0"/>
              <a:t>”始终是“</a:t>
            </a:r>
            <a:r>
              <a:rPr lang="en-US" altLang="zh-CN" sz="1100" b="1" dirty="0"/>
              <a:t>a</a:t>
            </a:r>
            <a:r>
              <a:rPr lang="zh-CN" altLang="en-US" sz="1100" b="1" dirty="0"/>
              <a:t>”，都不会变成“</a:t>
            </a:r>
            <a:r>
              <a:rPr lang="en-US" altLang="zh-CN" sz="1100" b="1" dirty="0"/>
              <a:t>b</a:t>
            </a:r>
            <a:r>
              <a:rPr lang="zh-CN" altLang="en-US" sz="1100" b="1" dirty="0" smtClean="0"/>
              <a:t>”</a:t>
            </a:r>
            <a:endParaRPr lang="zh-CN" altLang="en-US" sz="1100" b="1" dirty="0"/>
          </a:p>
        </p:txBody>
      </p:sp>
      <p:sp>
        <p:nvSpPr>
          <p:cNvPr id="7" name="标题 4"/>
          <p:cNvSpPr txBox="1">
            <a:spLocks/>
          </p:cNvSpPr>
          <p:nvPr/>
        </p:nvSpPr>
        <p:spPr>
          <a:xfrm>
            <a:off x="1121814" y="502306"/>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享元模式以共享的方式高效地支持大量细粒度对象的重用，享元对象能做到共享的关键是区分了</a:t>
            </a:r>
            <a:r>
              <a:rPr lang="zh-CN" altLang="en-US" sz="1200" b="1" dirty="0">
                <a:solidFill>
                  <a:srgbClr val="FF0000"/>
                </a:solidFill>
                <a:latin typeface="宋体" panose="02010600030101010101" pitchFamily="2" charset="-122"/>
                <a:ea typeface="宋体" panose="02010600030101010101" pitchFamily="2" charset="-122"/>
              </a:rPr>
              <a:t>内部状态</a:t>
            </a:r>
            <a:r>
              <a:rPr lang="en-US" altLang="zh-CN" sz="1200" b="1" dirty="0">
                <a:solidFill>
                  <a:srgbClr val="FF0000"/>
                </a:solidFill>
                <a:latin typeface="宋体" panose="02010600030101010101" pitchFamily="2" charset="-122"/>
                <a:ea typeface="宋体" panose="02010600030101010101" pitchFamily="2" charset="-122"/>
              </a:rPr>
              <a:t>(Intrinsic State)</a:t>
            </a:r>
            <a:r>
              <a:rPr lang="zh-CN" altLang="en-US" sz="1200" b="1" dirty="0">
                <a:latin typeface="宋体" panose="02010600030101010101" pitchFamily="2" charset="-122"/>
                <a:ea typeface="宋体" panose="02010600030101010101" pitchFamily="2" charset="-122"/>
              </a:rPr>
              <a:t>和</a:t>
            </a:r>
            <a:r>
              <a:rPr lang="zh-CN" altLang="en-US" sz="1200" b="1" dirty="0">
                <a:solidFill>
                  <a:srgbClr val="FF0000"/>
                </a:solidFill>
                <a:latin typeface="宋体" panose="02010600030101010101" pitchFamily="2" charset="-122"/>
                <a:ea typeface="宋体" panose="02010600030101010101" pitchFamily="2" charset="-122"/>
              </a:rPr>
              <a:t>外部状态</a:t>
            </a:r>
            <a:r>
              <a:rPr lang="en-US" altLang="zh-CN" sz="1200" b="1" dirty="0">
                <a:solidFill>
                  <a:srgbClr val="FF0000"/>
                </a:solidFill>
                <a:latin typeface="宋体" panose="02010600030101010101" pitchFamily="2" charset="-122"/>
                <a:ea typeface="宋体" panose="02010600030101010101" pitchFamily="2" charset="-122"/>
              </a:rPr>
              <a:t>(Extrinsic State)</a:t>
            </a:r>
          </a:p>
        </p:txBody>
      </p:sp>
      <p:sp>
        <p:nvSpPr>
          <p:cNvPr id="9" name="文本框 8"/>
          <p:cNvSpPr txBox="1"/>
          <p:nvPr/>
        </p:nvSpPr>
        <p:spPr>
          <a:xfrm>
            <a:off x="1121814" y="2105471"/>
            <a:ext cx="6734523" cy="1446550"/>
          </a:xfrm>
          <a:prstGeom prst="rect">
            <a:avLst/>
          </a:prstGeom>
          <a:noFill/>
          <a:ln>
            <a:solidFill>
              <a:schemeClr val="tx1"/>
            </a:solidFill>
          </a:ln>
        </p:spPr>
        <p:txBody>
          <a:bodyPr wrap="square" rtlCol="0">
            <a:spAutoFit/>
          </a:bodyPr>
          <a:lstStyle/>
          <a:p>
            <a:r>
              <a:rPr lang="zh-CN" altLang="en-US" sz="1100" b="1" dirty="0">
                <a:solidFill>
                  <a:srgbClr val="FF0000"/>
                </a:solidFill>
              </a:rPr>
              <a:t>外部状态是随环境改变而改变的、不可以共享的</a:t>
            </a:r>
            <a:r>
              <a:rPr lang="zh-CN" altLang="en-US" sz="1100" b="1" dirty="0" smtClean="0">
                <a:solidFill>
                  <a:srgbClr val="FF0000"/>
                </a:solidFill>
              </a:rPr>
              <a:t>状态</a:t>
            </a:r>
            <a:endParaRPr lang="en-US" altLang="zh-CN" sz="1100" b="1" dirty="0" smtClean="0">
              <a:solidFill>
                <a:srgbClr val="FF0000"/>
              </a:solidFill>
            </a:endParaRPr>
          </a:p>
          <a:p>
            <a:endParaRPr lang="en-US" altLang="zh-CN" sz="1100" dirty="0"/>
          </a:p>
          <a:p>
            <a:r>
              <a:rPr lang="zh-CN" altLang="en-US" sz="1100" b="1" dirty="0" smtClean="0"/>
              <a:t>享</a:t>
            </a:r>
            <a:r>
              <a:rPr lang="zh-CN" altLang="en-US" sz="1100" b="1" dirty="0"/>
              <a:t>元对象的外部状态通常由客户端保存，并在享元对象被创建之后，需要使用的时候再传入到享元对象内部。一个外部状态与另一个外部状态之间是相互独立的。如字符的颜色，可以在不同的地方有不同的颜色，例如有的“</a:t>
            </a:r>
            <a:r>
              <a:rPr lang="en-US" altLang="zh-CN" sz="1100" b="1" dirty="0"/>
              <a:t>a</a:t>
            </a:r>
            <a:r>
              <a:rPr lang="zh-CN" altLang="en-US" sz="1100" b="1" dirty="0"/>
              <a:t>”是红色的，有的“</a:t>
            </a:r>
            <a:r>
              <a:rPr lang="en-US" altLang="zh-CN" sz="1100" b="1" dirty="0"/>
              <a:t>a</a:t>
            </a:r>
            <a:r>
              <a:rPr lang="zh-CN" altLang="en-US" sz="1100" b="1" dirty="0"/>
              <a:t>”是绿色的，字符的大小也是</a:t>
            </a:r>
            <a:r>
              <a:rPr lang="zh-CN" altLang="en-US" sz="1100" b="1" dirty="0" smtClean="0"/>
              <a:t>如此</a:t>
            </a:r>
            <a:endParaRPr lang="en-US" altLang="zh-CN" sz="1100" b="1" dirty="0" smtClean="0"/>
          </a:p>
          <a:p>
            <a:endParaRPr lang="en-US" altLang="zh-CN" sz="1100" b="1" dirty="0"/>
          </a:p>
          <a:p>
            <a:r>
              <a:rPr lang="zh-CN" altLang="en-US" sz="1100" b="1" dirty="0" smtClean="0"/>
              <a:t>而且</a:t>
            </a:r>
            <a:r>
              <a:rPr lang="zh-CN" altLang="en-US" sz="1100" b="1" dirty="0"/>
              <a:t>字符的颜色和大小是两个独立的外部状态，它们可以独立变化，相互之间没有影响，客户端可以在使用时将外部状态注入享元对象</a:t>
            </a:r>
            <a:r>
              <a:rPr lang="zh-CN" altLang="en-US" sz="1100" b="1" dirty="0" smtClean="0"/>
              <a:t>中</a:t>
            </a:r>
            <a:endParaRPr lang="zh-CN" altLang="en-US" sz="1100" b="1" dirty="0"/>
          </a:p>
        </p:txBody>
      </p:sp>
      <p:sp>
        <p:nvSpPr>
          <p:cNvPr id="10" name="标题 4"/>
          <p:cNvSpPr txBox="1">
            <a:spLocks/>
          </p:cNvSpPr>
          <p:nvPr/>
        </p:nvSpPr>
        <p:spPr>
          <a:xfrm>
            <a:off x="1028371" y="3798385"/>
            <a:ext cx="7027694"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正因为区分了内部状态和外部状态，我们可以</a:t>
            </a:r>
            <a:r>
              <a:rPr lang="zh-CN" altLang="en-US" sz="1200" b="1" dirty="0">
                <a:solidFill>
                  <a:srgbClr val="FF0000"/>
                </a:solidFill>
                <a:latin typeface="宋体" panose="02010600030101010101" pitchFamily="2" charset="-122"/>
                <a:ea typeface="宋体" panose="02010600030101010101" pitchFamily="2" charset="-122"/>
              </a:rPr>
              <a:t>将具有相同内部状态的对象存储在享元池中</a:t>
            </a:r>
            <a:r>
              <a:rPr lang="zh-CN" altLang="en-US" sz="1200" b="1" dirty="0">
                <a:latin typeface="宋体" panose="02010600030101010101" pitchFamily="2" charset="-122"/>
                <a:ea typeface="宋体" panose="02010600030101010101" pitchFamily="2" charset="-122"/>
              </a:rPr>
              <a:t>，享元池中的对象是可以实现共享的，需要的时候就将对象从享元池中取出，实现对象的复用。通过向取出的对象注入不同的外部状态，可以得到一系列相似的对象，而这些对象在内存中实际上只存储一份</a:t>
            </a:r>
            <a:endParaRPr lang="en-US" altLang="zh-CN" sz="12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72333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1798" y="60069"/>
            <a:ext cx="6060403" cy="3567710"/>
          </a:xfrm>
          <a:prstGeom prst="rect">
            <a:avLst/>
          </a:prstGeom>
        </p:spPr>
      </p:pic>
      <p:sp>
        <p:nvSpPr>
          <p:cNvPr id="8" name="标题 4"/>
          <p:cNvSpPr txBox="1">
            <a:spLocks/>
          </p:cNvSpPr>
          <p:nvPr/>
        </p:nvSpPr>
        <p:spPr>
          <a:xfrm>
            <a:off x="2831769" y="3747117"/>
            <a:ext cx="7027694"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err="1">
                <a:latin typeface="宋体" panose="02010600030101010101" pitchFamily="2" charset="-122"/>
                <a:ea typeface="宋体" panose="02010600030101010101" pitchFamily="2" charset="-122"/>
              </a:rPr>
              <a:t>IgoChessman</a:t>
            </a:r>
            <a:r>
              <a:rPr lang="zh-CN" altLang="en-US" sz="1200" b="1" dirty="0">
                <a:latin typeface="宋体" panose="02010600030101010101" pitchFamily="2" charset="-122"/>
                <a:ea typeface="宋体" panose="02010600030101010101" pitchFamily="2" charset="-122"/>
              </a:rPr>
              <a:t>充当抽象享元</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err="1">
                <a:latin typeface="宋体" panose="02010600030101010101" pitchFamily="2" charset="-122"/>
                <a:ea typeface="宋体" panose="02010600030101010101" pitchFamily="2" charset="-122"/>
              </a:rPr>
              <a:t>IgoChessmanFactory</a:t>
            </a:r>
            <a:r>
              <a:rPr lang="zh-CN" altLang="en-US" sz="1200" b="1" dirty="0">
                <a:latin typeface="宋体" panose="02010600030101010101" pitchFamily="2" charset="-122"/>
                <a:ea typeface="宋体" panose="02010600030101010101" pitchFamily="2" charset="-122"/>
              </a:rPr>
              <a:t>充当享元工厂</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err="1" smtClean="0">
                <a:latin typeface="宋体" panose="02010600030101010101" pitchFamily="2" charset="-122"/>
                <a:ea typeface="宋体" panose="02010600030101010101" pitchFamily="2" charset="-122"/>
              </a:rPr>
              <a:t>BlackIgoChessman</a:t>
            </a:r>
            <a:r>
              <a:rPr lang="zh-CN" altLang="en-US" sz="1200" b="1" dirty="0">
                <a:latin typeface="宋体" panose="02010600030101010101" pitchFamily="2" charset="-122"/>
                <a:ea typeface="宋体" panose="02010600030101010101" pitchFamily="2" charset="-122"/>
              </a:rPr>
              <a:t>和</a:t>
            </a:r>
            <a:r>
              <a:rPr lang="en-US" altLang="zh-CN" sz="1200" b="1" dirty="0" err="1">
                <a:latin typeface="宋体" panose="02010600030101010101" pitchFamily="2" charset="-122"/>
                <a:ea typeface="宋体" panose="02010600030101010101" pitchFamily="2" charset="-122"/>
              </a:rPr>
              <a:t>WhiteIgoChessman</a:t>
            </a:r>
            <a:r>
              <a:rPr lang="zh-CN" altLang="en-US" sz="1200" b="1" dirty="0">
                <a:latin typeface="宋体" panose="02010600030101010101" pitchFamily="2" charset="-122"/>
                <a:ea typeface="宋体" panose="02010600030101010101" pitchFamily="2" charset="-122"/>
              </a:rPr>
              <a:t>充当具体享元</a:t>
            </a:r>
            <a:r>
              <a:rPr lang="zh-CN" altLang="en-US" sz="1200" b="1" dirty="0" smtClean="0">
                <a:latin typeface="宋体" panose="02010600030101010101" pitchFamily="2" charset="-122"/>
                <a:ea typeface="宋体" panose="02010600030101010101" pitchFamily="2" charset="-122"/>
              </a:rPr>
              <a:t>类</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smtClean="0">
                <a:solidFill>
                  <a:srgbClr val="FF0000"/>
                </a:solidFill>
                <a:latin typeface="宋体" panose="02010600030101010101" pitchFamily="2" charset="-122"/>
                <a:ea typeface="宋体" panose="02010600030101010101" pitchFamily="2" charset="-122"/>
              </a:rPr>
              <a:t>增加</a:t>
            </a:r>
            <a:r>
              <a:rPr lang="zh-CN" altLang="en-US" sz="1200" b="1" dirty="0">
                <a:solidFill>
                  <a:srgbClr val="FF0000"/>
                </a:solidFill>
                <a:latin typeface="宋体" panose="02010600030101010101" pitchFamily="2" charset="-122"/>
                <a:ea typeface="宋体" panose="02010600030101010101" pitchFamily="2" charset="-122"/>
              </a:rPr>
              <a:t>了一个新的类</a:t>
            </a:r>
            <a:r>
              <a:rPr lang="en-US" altLang="zh-CN" sz="1200" b="1" dirty="0">
                <a:solidFill>
                  <a:srgbClr val="FF0000"/>
                </a:solidFill>
                <a:latin typeface="宋体" panose="02010600030101010101" pitchFamily="2" charset="-122"/>
                <a:ea typeface="宋体" panose="02010600030101010101" pitchFamily="2" charset="-122"/>
              </a:rPr>
              <a:t>Coordinates</a:t>
            </a:r>
            <a:r>
              <a:rPr lang="zh-CN" altLang="en-US" sz="1200" b="1" dirty="0">
                <a:solidFill>
                  <a:srgbClr val="FF0000"/>
                </a:solidFill>
                <a:latin typeface="宋体" panose="02010600030101010101" pitchFamily="2" charset="-122"/>
                <a:ea typeface="宋体" panose="02010600030101010101" pitchFamily="2" charset="-122"/>
              </a:rPr>
              <a:t>（坐标类</a:t>
            </a:r>
            <a:r>
              <a:rPr lang="zh-CN" altLang="en-US" sz="1200" b="1" dirty="0" smtClean="0">
                <a:solidFill>
                  <a:srgbClr val="FF0000"/>
                </a:solidFill>
                <a:latin typeface="宋体" panose="02010600030101010101" pitchFamily="2" charset="-122"/>
                <a:ea typeface="宋体" panose="02010600030101010101" pitchFamily="2" charset="-122"/>
              </a:rPr>
              <a:t>）充当非共享具体享元类</a:t>
            </a:r>
            <a:endParaRPr lang="en-US" altLang="zh-CN" sz="12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895970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68498" y="57171"/>
            <a:ext cx="3944307" cy="741839"/>
          </a:xfrm>
        </p:spPr>
        <p:txBody>
          <a:bodyPr/>
          <a:lstStyle/>
          <a:p>
            <a:r>
              <a:rPr lang="zh-CN" altLang="en-US" dirty="0" smtClean="0"/>
              <a:t>内部和外部状态关联</a:t>
            </a:r>
            <a:endParaRPr lang="zh-CN" altLang="en-US" dirty="0"/>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13</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58524" y="57171"/>
            <a:ext cx="6709517" cy="1365229"/>
          </a:xfrm>
          <a:prstGeom prst="rect">
            <a:avLst/>
          </a:prstGeom>
        </p:spPr>
      </p:pic>
      <p:pic>
        <p:nvPicPr>
          <p:cNvPr id="6" name="图片 5"/>
          <p:cNvPicPr>
            <a:picLocks noChangeAspect="1"/>
          </p:cNvPicPr>
          <p:nvPr/>
        </p:nvPicPr>
        <p:blipFill>
          <a:blip r:embed="rId3"/>
          <a:stretch>
            <a:fillRect/>
          </a:stretch>
        </p:blipFill>
        <p:spPr>
          <a:xfrm>
            <a:off x="2161610" y="1132248"/>
            <a:ext cx="4102390" cy="3925167"/>
          </a:xfrm>
          <a:prstGeom prst="rect">
            <a:avLst/>
          </a:prstGeom>
        </p:spPr>
      </p:pic>
    </p:spTree>
    <p:extLst>
      <p:ext uri="{BB962C8B-B14F-4D97-AF65-F5344CB8AC3E}">
        <p14:creationId xmlns:p14="http://schemas.microsoft.com/office/powerpoint/2010/main" val="839361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14</a:t>
            </a:fld>
            <a:endParaRPr lang="zh-CN" altLang="en-US">
              <a:solidFill>
                <a:prstClr val="black">
                  <a:tint val="75000"/>
                </a:prstClr>
              </a:solidFill>
            </a:endParaRPr>
          </a:p>
        </p:txBody>
      </p:sp>
      <p:sp>
        <p:nvSpPr>
          <p:cNvPr id="5" name="文本框 4"/>
          <p:cNvSpPr txBox="1"/>
          <p:nvPr/>
        </p:nvSpPr>
        <p:spPr>
          <a:xfrm>
            <a:off x="480906" y="291253"/>
            <a:ext cx="3467947" cy="1015663"/>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这个例子其实不太好，实际制作围棋程序时需要考虑每个棋子的历史信息，每个棋子周围的棋子来考虑吃棋操作。只是作为一个</a:t>
            </a:r>
            <a:r>
              <a:rPr lang="en-US" altLang="zh-CN" sz="1200" dirty="0" smtClean="0">
                <a:latin typeface="Times New Roman" panose="02020603050405020304" pitchFamily="18" charset="0"/>
                <a:ea typeface="宋体" panose="02010600030101010101" pitchFamily="2" charset="-122"/>
              </a:rPr>
              <a:t>demo</a:t>
            </a:r>
            <a:r>
              <a:rPr lang="zh-CN" altLang="en-US" sz="1200" dirty="0" smtClean="0">
                <a:latin typeface="Times New Roman" panose="02020603050405020304" pitchFamily="18" charset="0"/>
                <a:ea typeface="宋体" panose="02010600030101010101" pitchFamily="2" charset="-122"/>
              </a:rPr>
              <a:t>，帮助大家理解享元模式。实际中的例子可以看一下</a:t>
            </a:r>
            <a:r>
              <a:rPr lang="en-US" altLang="zh-CN" sz="1200" dirty="0" smtClean="0">
                <a:latin typeface="Times New Roman" panose="02020603050405020304" pitchFamily="18" charset="0"/>
                <a:ea typeface="宋体" panose="02010600030101010101" pitchFamily="2" charset="-122"/>
              </a:rPr>
              <a:t>JDK</a:t>
            </a:r>
            <a:r>
              <a:rPr lang="zh-CN" altLang="en-US" sz="1200" dirty="0" smtClean="0">
                <a:latin typeface="Times New Roman" panose="02020603050405020304" pitchFamily="18" charset="0"/>
                <a:ea typeface="宋体" panose="02010600030101010101" pitchFamily="2" charset="-122"/>
              </a:rPr>
              <a:t>中的</a:t>
            </a:r>
            <a:r>
              <a:rPr lang="en-US" altLang="zh-CN" sz="1200" dirty="0" smtClean="0">
                <a:latin typeface="Times New Roman" panose="02020603050405020304" pitchFamily="18" charset="0"/>
                <a:ea typeface="宋体" panose="02010600030101010101" pitchFamily="2" charset="-122"/>
              </a:rPr>
              <a:t>String</a:t>
            </a:r>
            <a:r>
              <a:rPr lang="zh-CN" altLang="en-US" sz="1200" dirty="0" smtClean="0">
                <a:latin typeface="Times New Roman" panose="02020603050405020304" pitchFamily="18" charset="0"/>
                <a:ea typeface="宋体" panose="02010600030101010101" pitchFamily="2" charset="-122"/>
              </a:rPr>
              <a:t>类，使用了享元模式</a:t>
            </a:r>
            <a:endParaRPr lang="zh-CN" altLang="en-US" sz="1200" dirty="0">
              <a:latin typeface="Times New Roman" panose="02020603050405020304" pitchFamily="18" charset="0"/>
              <a:ea typeface="宋体" panose="02010600030101010101" pitchFamily="2" charset="-122"/>
            </a:endParaRPr>
          </a:p>
        </p:txBody>
      </p:sp>
      <p:pic>
        <p:nvPicPr>
          <p:cNvPr id="6" name="图片 5"/>
          <p:cNvPicPr>
            <a:picLocks noChangeAspect="1"/>
          </p:cNvPicPr>
          <p:nvPr/>
        </p:nvPicPr>
        <p:blipFill>
          <a:blip r:embed="rId2"/>
          <a:stretch>
            <a:fillRect/>
          </a:stretch>
        </p:blipFill>
        <p:spPr>
          <a:xfrm>
            <a:off x="849805" y="1390756"/>
            <a:ext cx="2916168" cy="3254587"/>
          </a:xfrm>
          <a:prstGeom prst="rect">
            <a:avLst/>
          </a:prstGeom>
        </p:spPr>
      </p:pic>
      <p:sp>
        <p:nvSpPr>
          <p:cNvPr id="7" name="矩形 6"/>
          <p:cNvSpPr/>
          <p:nvPr/>
        </p:nvSpPr>
        <p:spPr>
          <a:xfrm>
            <a:off x="4901776" y="1354683"/>
            <a:ext cx="684107" cy="3454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400" dirty="0" smtClean="0"/>
              <a:t>0x00</a:t>
            </a:r>
            <a:endParaRPr lang="zh-CN" altLang="en-US" sz="1400" dirty="0"/>
          </a:p>
        </p:txBody>
      </p:sp>
      <p:sp>
        <p:nvSpPr>
          <p:cNvPr id="8" name="文本框 7"/>
          <p:cNvSpPr txBox="1"/>
          <p:nvPr/>
        </p:nvSpPr>
        <p:spPr>
          <a:xfrm>
            <a:off x="4074160" y="1168416"/>
            <a:ext cx="839893" cy="276999"/>
          </a:xfrm>
          <a:prstGeom prst="rect">
            <a:avLst/>
          </a:prstGeom>
          <a:noFill/>
        </p:spPr>
        <p:txBody>
          <a:bodyPr wrap="square" rtlCol="0">
            <a:spAutoFit/>
          </a:bodyPr>
          <a:lstStyle/>
          <a:p>
            <a:r>
              <a:rPr lang="en-US" altLang="zh-CN" sz="1200" dirty="0" smtClean="0">
                <a:latin typeface="Times New Roman" panose="02020603050405020304" pitchFamily="18" charset="0"/>
                <a:ea typeface="宋体" panose="02010600030101010101" pitchFamily="2" charset="-122"/>
              </a:rPr>
              <a:t>str1</a:t>
            </a:r>
            <a:endParaRPr lang="zh-CN" altLang="en-US" sz="1200" dirty="0">
              <a:latin typeface="Times New Roman" panose="02020603050405020304" pitchFamily="18" charset="0"/>
              <a:ea typeface="宋体" panose="02010600030101010101" pitchFamily="2" charset="-122"/>
            </a:endParaRPr>
          </a:p>
        </p:txBody>
      </p:sp>
      <p:sp>
        <p:nvSpPr>
          <p:cNvPr id="9" name="矩形 8"/>
          <p:cNvSpPr/>
          <p:nvPr/>
        </p:nvSpPr>
        <p:spPr>
          <a:xfrm>
            <a:off x="6079913" y="1364859"/>
            <a:ext cx="816188" cy="3454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400" dirty="0" smtClean="0"/>
              <a:t>“</a:t>
            </a:r>
            <a:r>
              <a:rPr lang="en-US" altLang="zh-CN" sz="1400" dirty="0" err="1" smtClean="0"/>
              <a:t>abcd</a:t>
            </a:r>
            <a:r>
              <a:rPr lang="en-US" altLang="zh-CN" sz="1400" dirty="0" smtClean="0"/>
              <a:t>”</a:t>
            </a:r>
            <a:endParaRPr lang="zh-CN" altLang="en-US" sz="1400" dirty="0"/>
          </a:p>
        </p:txBody>
      </p:sp>
      <p:sp>
        <p:nvSpPr>
          <p:cNvPr id="10" name="文本框 9"/>
          <p:cNvSpPr txBox="1"/>
          <p:nvPr/>
        </p:nvSpPr>
        <p:spPr>
          <a:xfrm>
            <a:off x="4068021" y="1700123"/>
            <a:ext cx="839893" cy="276999"/>
          </a:xfrm>
          <a:prstGeom prst="rect">
            <a:avLst/>
          </a:prstGeom>
          <a:noFill/>
        </p:spPr>
        <p:txBody>
          <a:bodyPr wrap="square" rtlCol="0">
            <a:spAutoFit/>
          </a:bodyPr>
          <a:lstStyle/>
          <a:p>
            <a:r>
              <a:rPr lang="en-US" altLang="zh-CN" sz="1200" dirty="0" smtClean="0">
                <a:latin typeface="Times New Roman" panose="02020603050405020304" pitchFamily="18" charset="0"/>
                <a:ea typeface="宋体" panose="02010600030101010101" pitchFamily="2" charset="-122"/>
              </a:rPr>
              <a:t>str2</a:t>
            </a:r>
            <a:endParaRPr lang="zh-CN" altLang="en-US" sz="1200" dirty="0">
              <a:latin typeface="Times New Roman" panose="02020603050405020304" pitchFamily="18" charset="0"/>
              <a:ea typeface="宋体" panose="02010600030101010101" pitchFamily="2" charset="-122"/>
            </a:endParaRPr>
          </a:p>
        </p:txBody>
      </p:sp>
      <p:sp>
        <p:nvSpPr>
          <p:cNvPr id="11" name="矩形 10"/>
          <p:cNvSpPr/>
          <p:nvPr/>
        </p:nvSpPr>
        <p:spPr>
          <a:xfrm>
            <a:off x="4914054" y="3723288"/>
            <a:ext cx="684107" cy="3454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400" dirty="0" smtClean="0"/>
              <a:t>0x03</a:t>
            </a:r>
            <a:endParaRPr lang="zh-CN" altLang="en-US" sz="1400" dirty="0"/>
          </a:p>
        </p:txBody>
      </p:sp>
      <p:cxnSp>
        <p:nvCxnSpPr>
          <p:cNvPr id="15" name="直接箭头连接符 14"/>
          <p:cNvCxnSpPr>
            <a:stCxn id="7" idx="3"/>
          </p:cNvCxnSpPr>
          <p:nvPr/>
        </p:nvCxnSpPr>
        <p:spPr>
          <a:xfrm>
            <a:off x="5585883" y="1527403"/>
            <a:ext cx="45783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endCxn id="7" idx="1"/>
          </p:cNvCxnSpPr>
          <p:nvPr/>
        </p:nvCxnSpPr>
        <p:spPr>
          <a:xfrm>
            <a:off x="4422987" y="1354683"/>
            <a:ext cx="478789" cy="172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487967" y="1537579"/>
            <a:ext cx="413809" cy="301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074161" y="3048899"/>
            <a:ext cx="538480" cy="276999"/>
          </a:xfrm>
          <a:prstGeom prst="rect">
            <a:avLst/>
          </a:prstGeom>
          <a:noFill/>
        </p:spPr>
        <p:txBody>
          <a:bodyPr wrap="square" rtlCol="0">
            <a:spAutoFit/>
          </a:bodyPr>
          <a:lstStyle/>
          <a:p>
            <a:r>
              <a:rPr lang="en-US" altLang="zh-CN" sz="1200" dirty="0" smtClean="0">
                <a:latin typeface="Times New Roman" panose="02020603050405020304" pitchFamily="18" charset="0"/>
                <a:ea typeface="宋体" panose="02010600030101010101" pitchFamily="2" charset="-122"/>
              </a:rPr>
              <a:t>str4</a:t>
            </a:r>
            <a:endParaRPr lang="zh-CN" altLang="en-US" sz="1200" dirty="0">
              <a:latin typeface="Times New Roman" panose="02020603050405020304" pitchFamily="18" charset="0"/>
              <a:ea typeface="宋体" panose="02010600030101010101" pitchFamily="2" charset="-122"/>
            </a:endParaRPr>
          </a:p>
        </p:txBody>
      </p:sp>
      <p:sp>
        <p:nvSpPr>
          <p:cNvPr id="23" name="矩形 22"/>
          <p:cNvSpPr/>
          <p:nvPr/>
        </p:nvSpPr>
        <p:spPr>
          <a:xfrm>
            <a:off x="4907914" y="3014679"/>
            <a:ext cx="684107" cy="3454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400" dirty="0" smtClean="0"/>
              <a:t>0x02</a:t>
            </a:r>
            <a:endParaRPr lang="zh-CN" altLang="en-US" sz="1400" dirty="0"/>
          </a:p>
        </p:txBody>
      </p:sp>
      <p:sp>
        <p:nvSpPr>
          <p:cNvPr id="24" name="文本框 23"/>
          <p:cNvSpPr txBox="1"/>
          <p:nvPr/>
        </p:nvSpPr>
        <p:spPr>
          <a:xfrm>
            <a:off x="4074161" y="2201791"/>
            <a:ext cx="839893" cy="276999"/>
          </a:xfrm>
          <a:prstGeom prst="rect">
            <a:avLst/>
          </a:prstGeom>
          <a:noFill/>
        </p:spPr>
        <p:txBody>
          <a:bodyPr wrap="square" rtlCol="0">
            <a:spAutoFit/>
          </a:bodyPr>
          <a:lstStyle/>
          <a:p>
            <a:r>
              <a:rPr lang="en-US" altLang="zh-CN" sz="1200" dirty="0" smtClean="0">
                <a:latin typeface="Times New Roman" panose="02020603050405020304" pitchFamily="18" charset="0"/>
                <a:ea typeface="宋体" panose="02010600030101010101" pitchFamily="2" charset="-122"/>
              </a:rPr>
              <a:t>str2</a:t>
            </a:r>
            <a:endParaRPr lang="zh-CN" altLang="en-US" sz="1200" dirty="0">
              <a:latin typeface="Times New Roman" panose="02020603050405020304" pitchFamily="18" charset="0"/>
              <a:ea typeface="宋体" panose="02010600030101010101" pitchFamily="2" charset="-122"/>
            </a:endParaRPr>
          </a:p>
        </p:txBody>
      </p:sp>
      <p:sp>
        <p:nvSpPr>
          <p:cNvPr id="25" name="矩形 24"/>
          <p:cNvSpPr/>
          <p:nvPr/>
        </p:nvSpPr>
        <p:spPr>
          <a:xfrm>
            <a:off x="4914054" y="2174537"/>
            <a:ext cx="684107" cy="3454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400" dirty="0" smtClean="0"/>
              <a:t>0x01</a:t>
            </a:r>
            <a:endParaRPr lang="zh-CN" altLang="en-US" sz="1400" dirty="0"/>
          </a:p>
        </p:txBody>
      </p:sp>
      <p:sp>
        <p:nvSpPr>
          <p:cNvPr id="26" name="矩形 25"/>
          <p:cNvSpPr/>
          <p:nvPr/>
        </p:nvSpPr>
        <p:spPr>
          <a:xfrm>
            <a:off x="6094940" y="2201791"/>
            <a:ext cx="816188" cy="3454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400" dirty="0" smtClean="0"/>
              <a:t>“</a:t>
            </a:r>
            <a:r>
              <a:rPr lang="en-US" altLang="zh-CN" sz="1400" dirty="0" err="1" smtClean="0"/>
              <a:t>abcde</a:t>
            </a:r>
            <a:r>
              <a:rPr lang="en-US" altLang="zh-CN" sz="1400" dirty="0" smtClean="0"/>
              <a:t>”</a:t>
            </a:r>
            <a:endParaRPr lang="zh-CN" altLang="en-US" sz="1400" dirty="0"/>
          </a:p>
        </p:txBody>
      </p:sp>
      <p:cxnSp>
        <p:nvCxnSpPr>
          <p:cNvPr id="28" name="直接箭头连接符 27"/>
          <p:cNvCxnSpPr>
            <a:endCxn id="24" idx="3"/>
          </p:cNvCxnSpPr>
          <p:nvPr/>
        </p:nvCxnSpPr>
        <p:spPr>
          <a:xfrm>
            <a:off x="4343401" y="2340290"/>
            <a:ext cx="5706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5" idx="3"/>
            <a:endCxn id="26" idx="1"/>
          </p:cNvCxnSpPr>
          <p:nvPr/>
        </p:nvCxnSpPr>
        <p:spPr>
          <a:xfrm>
            <a:off x="5598161" y="2347257"/>
            <a:ext cx="496779" cy="27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151033" y="3007938"/>
            <a:ext cx="816188" cy="3454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400" dirty="0" smtClean="0"/>
              <a:t>“ab”</a:t>
            </a:r>
            <a:endParaRPr lang="zh-CN" altLang="en-US" sz="1400" dirty="0"/>
          </a:p>
        </p:txBody>
      </p:sp>
      <p:sp>
        <p:nvSpPr>
          <p:cNvPr id="32" name="矩形 31"/>
          <p:cNvSpPr/>
          <p:nvPr/>
        </p:nvSpPr>
        <p:spPr>
          <a:xfrm>
            <a:off x="6201833" y="3723288"/>
            <a:ext cx="816188" cy="34544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400" dirty="0" smtClean="0"/>
              <a:t>“</a:t>
            </a:r>
            <a:r>
              <a:rPr lang="en-US" altLang="zh-CN" sz="1400" dirty="0" err="1" smtClean="0"/>
              <a:t>abcd</a:t>
            </a:r>
            <a:r>
              <a:rPr lang="en-US" altLang="zh-CN" sz="1400" dirty="0" smtClean="0"/>
              <a:t>”</a:t>
            </a:r>
            <a:endParaRPr lang="zh-CN" altLang="en-US" sz="1400" dirty="0"/>
          </a:p>
        </p:txBody>
      </p:sp>
      <p:cxnSp>
        <p:nvCxnSpPr>
          <p:cNvPr id="34" name="直接箭头连接符 33"/>
          <p:cNvCxnSpPr>
            <a:endCxn id="23" idx="1"/>
          </p:cNvCxnSpPr>
          <p:nvPr/>
        </p:nvCxnSpPr>
        <p:spPr>
          <a:xfrm flipV="1">
            <a:off x="4343401" y="3187399"/>
            <a:ext cx="564513" cy="6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23" idx="3"/>
            <a:endCxn id="31" idx="1"/>
          </p:cNvCxnSpPr>
          <p:nvPr/>
        </p:nvCxnSpPr>
        <p:spPr>
          <a:xfrm flipV="1">
            <a:off x="5592021" y="3180658"/>
            <a:ext cx="559012" cy="67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087177" y="3700480"/>
            <a:ext cx="538480" cy="276999"/>
          </a:xfrm>
          <a:prstGeom prst="rect">
            <a:avLst/>
          </a:prstGeom>
          <a:noFill/>
        </p:spPr>
        <p:txBody>
          <a:bodyPr wrap="square" rtlCol="0">
            <a:spAutoFit/>
          </a:bodyPr>
          <a:lstStyle/>
          <a:p>
            <a:r>
              <a:rPr lang="en-US" altLang="zh-CN" sz="1200" dirty="0" smtClean="0">
                <a:latin typeface="Times New Roman" panose="02020603050405020304" pitchFamily="18" charset="0"/>
                <a:ea typeface="宋体" panose="02010600030101010101" pitchFamily="2" charset="-122"/>
              </a:rPr>
              <a:t>str4</a:t>
            </a:r>
            <a:endParaRPr lang="zh-CN" altLang="en-US" sz="1200" dirty="0">
              <a:latin typeface="Times New Roman" panose="02020603050405020304" pitchFamily="18" charset="0"/>
              <a:ea typeface="宋体" panose="02010600030101010101" pitchFamily="2" charset="-122"/>
            </a:endParaRPr>
          </a:p>
        </p:txBody>
      </p:sp>
      <p:cxnSp>
        <p:nvCxnSpPr>
          <p:cNvPr id="39" name="直接箭头连接符 38"/>
          <p:cNvCxnSpPr>
            <a:endCxn id="11" idx="1"/>
          </p:cNvCxnSpPr>
          <p:nvPr/>
        </p:nvCxnSpPr>
        <p:spPr>
          <a:xfrm>
            <a:off x="4369645" y="3861786"/>
            <a:ext cx="544409" cy="34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11" idx="3"/>
            <a:endCxn id="32" idx="1"/>
          </p:cNvCxnSpPr>
          <p:nvPr/>
        </p:nvCxnSpPr>
        <p:spPr>
          <a:xfrm>
            <a:off x="5598161" y="3896008"/>
            <a:ext cx="60367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3765973" y="4281451"/>
            <a:ext cx="3467947" cy="646331"/>
          </a:xfrm>
          <a:prstGeom prst="rect">
            <a:avLst/>
          </a:prstGeom>
          <a:noFill/>
        </p:spPr>
        <p:txBody>
          <a:bodyPr wrap="square" rtlCol="0">
            <a:spAutoFit/>
          </a:bodyPr>
          <a:lstStyle/>
          <a:p>
            <a:r>
              <a:rPr lang="zh-CN" altLang="en-US" sz="1200" dirty="0">
                <a:latin typeface="Times New Roman" panose="02020603050405020304" pitchFamily="18" charset="0"/>
                <a:ea typeface="宋体" panose="02010600030101010101" pitchFamily="2" charset="-122"/>
              </a:rPr>
              <a:t>实现</a:t>
            </a:r>
            <a:r>
              <a:rPr lang="zh-CN" altLang="en-US" sz="1200" dirty="0" smtClean="0">
                <a:latin typeface="Times New Roman" panose="02020603050405020304" pitchFamily="18" charset="0"/>
                <a:ea typeface="宋体" panose="02010600030101010101" pitchFamily="2" charset="-122"/>
              </a:rPr>
              <a:t>了引用的对象相同时在内存空间中的共享，同时又保证修改时是在新创建的对象上修改，不影响原来引用的对象</a:t>
            </a:r>
            <a:endParaRPr lang="zh-CN" altLang="en-US"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23707404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2011461"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15</a:t>
            </a:fld>
            <a:endParaRPr lang="zh-CN" altLang="en-US">
              <a:solidFill>
                <a:prstClr val="black">
                  <a:tint val="75000"/>
                </a:prstClr>
              </a:solidFill>
            </a:endParaRPr>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005" y="136686"/>
            <a:ext cx="7490503" cy="4848574"/>
          </a:xfrm>
          <a:prstGeom prst="rect">
            <a:avLst/>
          </a:prstGeom>
        </p:spPr>
      </p:pic>
    </p:spTree>
    <p:extLst>
      <p:ext uri="{BB962C8B-B14F-4D97-AF65-F5344CB8AC3E}">
        <p14:creationId xmlns:p14="http://schemas.microsoft.com/office/powerpoint/2010/main" val="32197830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设计模式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型模式概述</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4" name="标题 4"/>
          <p:cNvSpPr txBox="1">
            <a:spLocks/>
          </p:cNvSpPr>
          <p:nvPr/>
        </p:nvSpPr>
        <p:spPr>
          <a:xfrm>
            <a:off x="809798" y="786755"/>
            <a:ext cx="5722620" cy="396624"/>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400"/>
            <a:endParaRPr lang="en-US" sz="1800" b="1" dirty="0">
              <a:solidFill>
                <a:srgbClr val="4ACBD6"/>
              </a:solidFill>
              <a:latin typeface="微软雅黑" panose="020B0503020204020204" pitchFamily="34" charset="-122"/>
              <a:ea typeface="微软雅黑" panose="020B0503020204020204" pitchFamily="34" charset="-122"/>
              <a:cs typeface="Arial"/>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16</a:t>
            </a:fld>
            <a:endParaRPr lang="zh-CN" altLang="en-US">
              <a:solidFill>
                <a:prstClr val="black">
                  <a:tint val="75000"/>
                </a:prstClr>
              </a:solidFill>
            </a:endParaRPr>
          </a:p>
        </p:txBody>
      </p:sp>
      <p:sp>
        <p:nvSpPr>
          <p:cNvPr id="13" name="文本框 12"/>
          <p:cNvSpPr txBox="1"/>
          <p:nvPr/>
        </p:nvSpPr>
        <p:spPr>
          <a:xfrm>
            <a:off x="856519" y="781468"/>
            <a:ext cx="7090018" cy="1384995"/>
          </a:xfrm>
          <a:prstGeom prst="rect">
            <a:avLst/>
          </a:prstGeom>
          <a:noFill/>
          <a:ln>
            <a:solidFill>
              <a:schemeClr val="accent6">
                <a:lumMod val="60000"/>
                <a:lumOff val="40000"/>
              </a:schemeClr>
            </a:solidFill>
          </a:ln>
        </p:spPr>
        <p:txBody>
          <a:bodyPr wrap="square" rtlCol="0">
            <a:spAutoFit/>
          </a:bodyPr>
          <a:lstStyle/>
          <a:p>
            <a:r>
              <a:rPr lang="zh-CN" altLang="en-US" sz="1400" dirty="0"/>
              <a:t>行为</a:t>
            </a:r>
            <a:r>
              <a:rPr lang="zh-CN" altLang="en-US" sz="1400" dirty="0" smtClean="0"/>
              <a:t>型模式</a:t>
            </a:r>
            <a:endParaRPr lang="en-US" altLang="zh-CN" sz="1400" dirty="0" smtClean="0"/>
          </a:p>
          <a:p>
            <a:endParaRPr lang="en-US" altLang="zh-CN" sz="1400" dirty="0"/>
          </a:p>
          <a:p>
            <a:r>
              <a:rPr lang="zh-CN" altLang="en-US" sz="1400" dirty="0"/>
              <a:t>用于描述程序在运行时复杂的流程控制，即描述多个类或对象之间怎样相互协作共同完成单个对象都无法单独完成的</a:t>
            </a:r>
            <a:r>
              <a:rPr lang="zh-CN" altLang="en-US" sz="1400" dirty="0" smtClean="0"/>
              <a:t>任务，</a:t>
            </a:r>
            <a:r>
              <a:rPr lang="zh-CN" altLang="en-US" sz="1400" dirty="0"/>
              <a:t>它涉及算法与对象间职责的</a:t>
            </a:r>
            <a:r>
              <a:rPr lang="zh-CN" altLang="en-US" sz="1400" dirty="0" smtClean="0"/>
              <a:t>分配</a:t>
            </a:r>
            <a:endParaRPr lang="en-US" altLang="zh-CN" sz="1400" dirty="0" smtClean="0"/>
          </a:p>
          <a:p>
            <a:endParaRPr lang="en-US" altLang="zh-CN" sz="1400" dirty="0">
              <a:latin typeface="宋体" panose="02010600030101010101" pitchFamily="2" charset="-122"/>
              <a:ea typeface="宋体" panose="02010600030101010101" pitchFamily="2" charset="-122"/>
            </a:endParaRPr>
          </a:p>
          <a:p>
            <a:r>
              <a:rPr lang="zh-CN" altLang="en-US" sz="1400" dirty="0"/>
              <a:t>行为型模式分为类行为模式和对象行为模式</a:t>
            </a:r>
            <a:endParaRPr lang="en-US" altLang="zh-CN" sz="1400" dirty="0">
              <a:latin typeface="宋体" panose="02010600030101010101" pitchFamily="2" charset="-122"/>
              <a:ea typeface="宋体" panose="02010600030101010101" pitchFamily="2" charset="-122"/>
            </a:endParaRPr>
          </a:p>
        </p:txBody>
      </p:sp>
      <p:sp>
        <p:nvSpPr>
          <p:cNvPr id="23" name="文本框 22"/>
          <p:cNvSpPr txBox="1"/>
          <p:nvPr/>
        </p:nvSpPr>
        <p:spPr>
          <a:xfrm>
            <a:off x="856519" y="2758279"/>
            <a:ext cx="7090018" cy="1384995"/>
          </a:xfrm>
          <a:prstGeom prst="rect">
            <a:avLst/>
          </a:prstGeom>
          <a:noFill/>
          <a:ln>
            <a:solidFill>
              <a:schemeClr val="accent6">
                <a:lumMod val="60000"/>
                <a:lumOff val="40000"/>
              </a:schemeClr>
            </a:solidFill>
          </a:ln>
        </p:spPr>
        <p:txBody>
          <a:bodyPr wrap="square" rtlCol="0">
            <a:spAutoFit/>
          </a:bodyPr>
          <a:lstStyle/>
          <a:p>
            <a:r>
              <a:rPr lang="zh-CN" altLang="en-US" sz="1400" dirty="0" smtClean="0"/>
              <a:t>类行为模式：采用</a:t>
            </a:r>
            <a:r>
              <a:rPr lang="zh-CN" altLang="en-US" sz="1400" dirty="0"/>
              <a:t>继承机制来在类间分派</a:t>
            </a:r>
            <a:r>
              <a:rPr lang="zh-CN" altLang="en-US" sz="1400" dirty="0" smtClean="0"/>
              <a:t>行为</a:t>
            </a:r>
            <a:endParaRPr lang="en-US" altLang="zh-CN" sz="1400" dirty="0" smtClean="0"/>
          </a:p>
          <a:p>
            <a:endParaRPr lang="en-US" altLang="zh-CN" sz="1400" dirty="0">
              <a:latin typeface="宋体" panose="02010600030101010101" pitchFamily="2" charset="-122"/>
              <a:ea typeface="宋体" panose="02010600030101010101" pitchFamily="2" charset="-122"/>
            </a:endParaRPr>
          </a:p>
          <a:p>
            <a:r>
              <a:rPr lang="zh-CN" altLang="en-US" sz="1400" dirty="0"/>
              <a:t>对象行为模式</a:t>
            </a:r>
            <a:r>
              <a:rPr lang="zh-CN" altLang="en-US" sz="1400" dirty="0" smtClean="0"/>
              <a:t>：</a:t>
            </a:r>
            <a:r>
              <a:rPr lang="zh-CN" altLang="en-US" sz="1400" dirty="0"/>
              <a:t>采用组合或聚合在对象间分配行为</a:t>
            </a:r>
            <a:endParaRPr lang="en-US" altLang="zh-CN" sz="1400" dirty="0"/>
          </a:p>
          <a:p>
            <a:endParaRPr lang="en-US" altLang="zh-CN" sz="1400" dirty="0" smtClean="0">
              <a:latin typeface="宋体" panose="02010600030101010101" pitchFamily="2" charset="-122"/>
              <a:ea typeface="宋体" panose="02010600030101010101" pitchFamily="2" charset="-122"/>
            </a:endParaRPr>
          </a:p>
          <a:p>
            <a:r>
              <a:rPr lang="zh-CN" altLang="en-US" sz="1400" dirty="0"/>
              <a:t>由于组合关系或聚合关系比继承关系耦合度低，满足“合成复用原则”，所以对象行为模式比类行为模式具有更大的灵活性</a:t>
            </a:r>
            <a:endParaRPr lang="en-US" altLang="zh-CN" sz="14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391079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9131" y="218838"/>
            <a:ext cx="2694290"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17</a:t>
            </a:fld>
            <a:endParaRPr lang="zh-CN" altLang="en-US">
              <a:solidFill>
                <a:prstClr val="black">
                  <a:tint val="75000"/>
                </a:prstClr>
              </a:solidFill>
            </a:endParaRPr>
          </a:p>
        </p:txBody>
      </p:sp>
      <p:sp>
        <p:nvSpPr>
          <p:cNvPr id="6" name="文本占位符 1"/>
          <p:cNvSpPr>
            <a:spLocks noGrp="1"/>
          </p:cNvSpPr>
          <p:nvPr>
            <p:ph type="body" sz="quarter" idx="10"/>
          </p:nvPr>
        </p:nvSpPr>
        <p:spPr>
          <a:xfrm>
            <a:off x="2922329" y="1102759"/>
            <a:ext cx="2279591" cy="3259268"/>
          </a:xfrm>
        </p:spPr>
        <p:txBody>
          <a:bodyPr>
            <a:normAutofit/>
          </a:bodyPr>
          <a:lstStyle/>
          <a:p>
            <a:r>
              <a:rPr lang="zh-CN" altLang="en-US" sz="1800" dirty="0">
                <a:solidFill>
                  <a:schemeClr val="tx1"/>
                </a:solidFill>
                <a:latin typeface="微软雅黑" panose="020B0503020204020204" pitchFamily="34" charset="-122"/>
                <a:ea typeface="微软雅黑" panose="020B0503020204020204" pitchFamily="34" charset="-122"/>
              </a:rPr>
              <a:t>解释器</a:t>
            </a:r>
            <a:r>
              <a:rPr lang="zh-CN" altLang="en-US" sz="1800" dirty="0" smtClean="0">
                <a:solidFill>
                  <a:schemeClr val="tx1"/>
                </a:solidFill>
                <a:latin typeface="微软雅黑" panose="020B0503020204020204" pitchFamily="34" charset="-122"/>
                <a:ea typeface="微软雅黑" panose="020B0503020204020204" pitchFamily="34" charset="-122"/>
              </a:rPr>
              <a:t>模式</a:t>
            </a:r>
            <a:endParaRPr lang="en-US" altLang="zh-CN" sz="1800" dirty="0" smtClean="0">
              <a:solidFill>
                <a:schemeClr val="tx1"/>
              </a:solidFill>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迭代</a:t>
            </a:r>
            <a:r>
              <a:rPr lang="zh-CN" altLang="en-US" sz="1800" dirty="0" smtClean="0">
                <a:latin typeface="微软雅黑" panose="020B0503020204020204" pitchFamily="34" charset="-122"/>
                <a:ea typeface="微软雅黑" panose="020B0503020204020204" pitchFamily="34" charset="-122"/>
              </a:rPr>
              <a:t>器模式</a:t>
            </a:r>
            <a:endParaRPr lang="en-US" altLang="zh-CN" sz="1800" dirty="0" smtClean="0">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中介者模式</a:t>
            </a:r>
            <a:endParaRPr lang="en-US" altLang="zh-CN" sz="1800" dirty="0" smtClean="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备忘录模式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观察者模式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状态模式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策略模式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模板方法模式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访问者模式</a:t>
            </a: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610152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行为型模式</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解释器模式</a:t>
            </a:r>
            <a:endParaRPr lang="en-US" altLang="zh-CN"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876735" y="528480"/>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解释器模式用于描述如何使用面向对象语言构成一个简单的语言解释器。定义一个语言的文法，并且建立一个解释器来解释该语言中的句子，这里的“语言”是指使用规定格式和语法的代码。解释器模式是一种类行为型模式。</a:t>
            </a:r>
            <a:endParaRPr lang="en-US" altLang="zh-CN" sz="1200"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939688" y="2571750"/>
            <a:ext cx="2855913" cy="2236155"/>
          </a:xfrm>
          <a:prstGeom prst="rect">
            <a:avLst/>
          </a:prstGeom>
        </p:spPr>
      </p:pic>
      <p:sp>
        <p:nvSpPr>
          <p:cNvPr id="6" name="标题 4">
            <a:extLst>
              <a:ext uri="{FF2B5EF4-FFF2-40B4-BE49-F238E27FC236}">
                <a16:creationId xmlns:a16="http://schemas.microsoft.com/office/drawing/2014/main" id="{4CE6E05B-18E5-4A4E-9D59-357D5688C4F2}"/>
              </a:ext>
            </a:extLst>
          </p:cNvPr>
          <p:cNvSpPr txBox="1">
            <a:spLocks/>
          </p:cNvSpPr>
          <p:nvPr/>
        </p:nvSpPr>
        <p:spPr>
          <a:xfrm>
            <a:off x="876735" y="1379661"/>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有时候我们还是希望能用一些简单的语言来实现一些特定的操作，我们只要向计算机输入一个句子或文件，它就能够按照预先定义的文法规则来对句子或文件进行解释，从而实现相应的功能。</a:t>
            </a:r>
            <a:endParaRPr lang="en-US" altLang="zh-CN"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比如，当我们输入</a:t>
            </a:r>
            <a:r>
              <a:rPr lang="en-US" altLang="zh-CN" sz="1200" b="1" dirty="0">
                <a:latin typeface="宋体" panose="02010600030101010101" pitchFamily="2" charset="-122"/>
                <a:ea typeface="宋体" panose="02010600030101010101" pitchFamily="2" charset="-122"/>
              </a:rPr>
              <a:t>1+2+3-4+1</a:t>
            </a:r>
            <a:r>
              <a:rPr lang="zh-CN" altLang="en-US" sz="1200" b="1" dirty="0">
                <a:latin typeface="宋体" panose="02010600030101010101" pitchFamily="2" charset="-122"/>
                <a:ea typeface="宋体" panose="02010600030101010101" pitchFamily="2" charset="-122"/>
              </a:rPr>
              <a:t>这样的字符串时，</a:t>
            </a:r>
            <a:r>
              <a:rPr lang="en-US" altLang="zh-CN" sz="1200" b="1" dirty="0">
                <a:latin typeface="宋体" panose="02010600030101010101" pitchFamily="2" charset="-122"/>
                <a:ea typeface="宋体" panose="02010600030101010101" pitchFamily="2" charset="-122"/>
              </a:rPr>
              <a:t>C++</a:t>
            </a:r>
            <a:r>
              <a:rPr lang="zh-CN" altLang="en-US" sz="1200" b="1" dirty="0">
                <a:latin typeface="宋体" panose="02010600030101010101" pitchFamily="2" charset="-122"/>
                <a:ea typeface="宋体" panose="02010600030101010101" pitchFamily="2" charset="-122"/>
              </a:rPr>
              <a:t>、</a:t>
            </a:r>
            <a:r>
              <a:rPr lang="en-US" altLang="zh-CN" sz="1200" b="1" dirty="0">
                <a:latin typeface="宋体" panose="02010600030101010101" pitchFamily="2" charset="-122"/>
                <a:ea typeface="宋体" panose="02010600030101010101" pitchFamily="2" charset="-122"/>
              </a:rPr>
              <a:t>Java</a:t>
            </a:r>
            <a:r>
              <a:rPr lang="zh-CN" altLang="en-US" sz="1200" b="1" dirty="0">
                <a:latin typeface="宋体" panose="02010600030101010101" pitchFamily="2" charset="-122"/>
                <a:ea typeface="宋体" panose="02010600030101010101" pitchFamily="2" charset="-122"/>
              </a:rPr>
              <a:t>、</a:t>
            </a:r>
            <a:r>
              <a:rPr lang="en-US" altLang="zh-CN" sz="1200" b="1" dirty="0">
                <a:latin typeface="宋体" panose="02010600030101010101" pitchFamily="2" charset="-122"/>
                <a:ea typeface="宋体" panose="02010600030101010101" pitchFamily="2" charset="-122"/>
              </a:rPr>
              <a:t>C#</a:t>
            </a:r>
            <a:r>
              <a:rPr lang="zh-CN" altLang="en-US" sz="1200" b="1" dirty="0">
                <a:latin typeface="宋体" panose="02010600030101010101" pitchFamily="2" charset="-122"/>
                <a:ea typeface="宋体" panose="02010600030101010101" pitchFamily="2" charset="-122"/>
              </a:rPr>
              <a:t>这样的语言无法直接解释这个字符串，因此必须自定义一套文法规则，即设计一个自定义语言。</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684215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行为型模式</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解释器模式</a:t>
            </a:r>
            <a:endParaRPr lang="en-US" altLang="zh-CN"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121814" y="697640"/>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sz="1200" b="1" dirty="0">
                <a:latin typeface="宋体" panose="02010600030101010101" pitchFamily="2" charset="-122"/>
                <a:ea typeface="宋体" panose="02010600030101010101" pitchFamily="2" charset="-122"/>
              </a:rPr>
              <a:t>欲为某玩具公司开发一套机器人控制程序，在该机器人控制程序中包含一些简单的英文控制指令，每一个指令对应一个表达式</a:t>
            </a:r>
            <a:r>
              <a:rPr lang="en-US" altLang="zh-CN" sz="1200" b="1" dirty="0">
                <a:latin typeface="宋体" panose="02010600030101010101" pitchFamily="2" charset="-122"/>
                <a:ea typeface="宋体" panose="02010600030101010101" pitchFamily="2" charset="-122"/>
              </a:rPr>
              <a:t>(expression)</a:t>
            </a:r>
            <a:r>
              <a:rPr lang="zh-CN" altLang="en-US" sz="1200" b="1" dirty="0">
                <a:latin typeface="宋体" panose="02010600030101010101" pitchFamily="2" charset="-122"/>
                <a:ea typeface="宋体" panose="02010600030101010101" pitchFamily="2" charset="-122"/>
              </a:rPr>
              <a:t>，该表达式可以是简单表达式也可以是复合表达式，每一个简单表达式由移动方向</a:t>
            </a:r>
            <a:r>
              <a:rPr lang="en-US" altLang="zh-CN" sz="1200" b="1" dirty="0">
                <a:latin typeface="宋体" panose="02010600030101010101" pitchFamily="2" charset="-122"/>
                <a:ea typeface="宋体" panose="02010600030101010101" pitchFamily="2" charset="-122"/>
              </a:rPr>
              <a:t>(direction)</a:t>
            </a:r>
            <a:r>
              <a:rPr lang="zh-CN" altLang="en-US" sz="1200" b="1" dirty="0">
                <a:latin typeface="宋体" panose="02010600030101010101" pitchFamily="2" charset="-122"/>
                <a:ea typeface="宋体" panose="02010600030101010101" pitchFamily="2" charset="-122"/>
              </a:rPr>
              <a:t>，移动方式</a:t>
            </a:r>
            <a:r>
              <a:rPr lang="en-US" altLang="zh-CN" sz="1200" b="1" dirty="0">
                <a:latin typeface="宋体" panose="02010600030101010101" pitchFamily="2" charset="-122"/>
                <a:ea typeface="宋体" panose="02010600030101010101" pitchFamily="2" charset="-122"/>
              </a:rPr>
              <a:t>(action)</a:t>
            </a:r>
            <a:r>
              <a:rPr lang="zh-CN" altLang="en-US" sz="1200" b="1" dirty="0">
                <a:latin typeface="宋体" panose="02010600030101010101" pitchFamily="2" charset="-122"/>
                <a:ea typeface="宋体" panose="02010600030101010101" pitchFamily="2" charset="-122"/>
              </a:rPr>
              <a:t>和移动距离</a:t>
            </a:r>
            <a:r>
              <a:rPr lang="en-US" altLang="zh-CN" sz="1200" b="1" dirty="0">
                <a:latin typeface="宋体" panose="02010600030101010101" pitchFamily="2" charset="-122"/>
                <a:ea typeface="宋体" panose="02010600030101010101" pitchFamily="2" charset="-122"/>
              </a:rPr>
              <a:t>(distance)</a:t>
            </a:r>
            <a:r>
              <a:rPr lang="zh-CN" altLang="en-US" sz="1200" b="1" dirty="0">
                <a:latin typeface="宋体" panose="02010600030101010101" pitchFamily="2" charset="-122"/>
                <a:ea typeface="宋体" panose="02010600030101010101" pitchFamily="2" charset="-122"/>
              </a:rPr>
              <a:t>三部分组成，其中移动方向包括上</a:t>
            </a:r>
            <a:r>
              <a:rPr lang="en-US" altLang="zh-CN" sz="1200" b="1" dirty="0">
                <a:latin typeface="宋体" panose="02010600030101010101" pitchFamily="2" charset="-122"/>
                <a:ea typeface="宋体" panose="02010600030101010101" pitchFamily="2" charset="-122"/>
              </a:rPr>
              <a:t>(up)</a:t>
            </a:r>
            <a:r>
              <a:rPr lang="zh-CN" altLang="en-US" sz="1200" b="1" dirty="0">
                <a:latin typeface="宋体" panose="02010600030101010101" pitchFamily="2" charset="-122"/>
                <a:ea typeface="宋体" panose="02010600030101010101" pitchFamily="2" charset="-122"/>
              </a:rPr>
              <a:t>、下</a:t>
            </a:r>
            <a:r>
              <a:rPr lang="en-US" altLang="zh-CN" sz="1200" b="1" dirty="0">
                <a:latin typeface="宋体" panose="02010600030101010101" pitchFamily="2" charset="-122"/>
                <a:ea typeface="宋体" panose="02010600030101010101" pitchFamily="2" charset="-122"/>
              </a:rPr>
              <a:t>(down)</a:t>
            </a:r>
            <a:r>
              <a:rPr lang="zh-CN" altLang="en-US" sz="1200" b="1" dirty="0">
                <a:latin typeface="宋体" panose="02010600030101010101" pitchFamily="2" charset="-122"/>
                <a:ea typeface="宋体" panose="02010600030101010101" pitchFamily="2" charset="-122"/>
              </a:rPr>
              <a:t>、左</a:t>
            </a:r>
            <a:r>
              <a:rPr lang="en-US" altLang="zh-CN" sz="1200" b="1" dirty="0">
                <a:latin typeface="宋体" panose="02010600030101010101" pitchFamily="2" charset="-122"/>
                <a:ea typeface="宋体" panose="02010600030101010101" pitchFamily="2" charset="-122"/>
              </a:rPr>
              <a:t>(left)</a:t>
            </a:r>
            <a:r>
              <a:rPr lang="zh-CN" altLang="en-US" sz="1200" b="1" dirty="0">
                <a:latin typeface="宋体" panose="02010600030101010101" pitchFamily="2" charset="-122"/>
                <a:ea typeface="宋体" panose="02010600030101010101" pitchFamily="2" charset="-122"/>
              </a:rPr>
              <a:t>、右</a:t>
            </a:r>
            <a:r>
              <a:rPr lang="en-US" altLang="zh-CN" sz="1200" b="1" dirty="0">
                <a:latin typeface="宋体" panose="02010600030101010101" pitchFamily="2" charset="-122"/>
                <a:ea typeface="宋体" panose="02010600030101010101" pitchFamily="2" charset="-122"/>
              </a:rPr>
              <a:t>(right)</a:t>
            </a:r>
            <a:r>
              <a:rPr lang="zh-CN" altLang="en-US" sz="1200" b="1" dirty="0">
                <a:latin typeface="宋体" panose="02010600030101010101" pitchFamily="2" charset="-122"/>
                <a:ea typeface="宋体" panose="02010600030101010101" pitchFamily="2" charset="-122"/>
              </a:rPr>
              <a:t>；移动方式包括移动</a:t>
            </a:r>
            <a:r>
              <a:rPr lang="en-US" altLang="zh-CN" sz="1200" b="1" dirty="0">
                <a:latin typeface="宋体" panose="02010600030101010101" pitchFamily="2" charset="-122"/>
                <a:ea typeface="宋体" panose="02010600030101010101" pitchFamily="2" charset="-122"/>
              </a:rPr>
              <a:t>(move)</a:t>
            </a:r>
            <a:r>
              <a:rPr lang="zh-CN" altLang="en-US" sz="1200" b="1" dirty="0">
                <a:latin typeface="宋体" panose="02010600030101010101" pitchFamily="2" charset="-122"/>
                <a:ea typeface="宋体" panose="02010600030101010101" pitchFamily="2" charset="-122"/>
              </a:rPr>
              <a:t>和快速移动</a:t>
            </a:r>
            <a:r>
              <a:rPr lang="en-US" altLang="zh-CN" sz="1200" b="1" dirty="0">
                <a:latin typeface="宋体" panose="02010600030101010101" pitchFamily="2" charset="-122"/>
                <a:ea typeface="宋体" panose="02010600030101010101" pitchFamily="2" charset="-122"/>
              </a:rPr>
              <a:t>(run)</a:t>
            </a:r>
            <a:r>
              <a:rPr lang="zh-CN" altLang="en-US" sz="1200" b="1" dirty="0">
                <a:latin typeface="宋体" panose="02010600030101010101" pitchFamily="2" charset="-122"/>
                <a:ea typeface="宋体" panose="02010600030101010101" pitchFamily="2" charset="-122"/>
              </a:rPr>
              <a:t>；移动距离为一个正整数。两个表达式之间可以通过与</a:t>
            </a:r>
            <a:r>
              <a:rPr lang="en-US" altLang="zh-CN" sz="1200" b="1" dirty="0">
                <a:latin typeface="宋体" panose="02010600030101010101" pitchFamily="2" charset="-122"/>
                <a:ea typeface="宋体" panose="02010600030101010101" pitchFamily="2" charset="-122"/>
              </a:rPr>
              <a:t>(and)</a:t>
            </a:r>
            <a:r>
              <a:rPr lang="zh-CN" altLang="en-US" sz="1200" b="1" dirty="0">
                <a:latin typeface="宋体" panose="02010600030101010101" pitchFamily="2" charset="-122"/>
                <a:ea typeface="宋体" panose="02010600030101010101" pitchFamily="2" charset="-122"/>
              </a:rPr>
              <a:t>连接，形成复合</a:t>
            </a:r>
            <a:r>
              <a:rPr lang="en-US" altLang="zh-CN" sz="1200" b="1" dirty="0">
                <a:latin typeface="宋体" panose="02010600030101010101" pitchFamily="2" charset="-122"/>
                <a:ea typeface="宋体" panose="02010600030101010101" pitchFamily="2" charset="-122"/>
              </a:rPr>
              <a:t>(composite)</a:t>
            </a:r>
            <a:r>
              <a:rPr lang="zh-CN" altLang="en-US" sz="1200" b="1" dirty="0">
                <a:latin typeface="宋体" panose="02010600030101010101" pitchFamily="2" charset="-122"/>
                <a:ea typeface="宋体" panose="02010600030101010101" pitchFamily="2" charset="-122"/>
              </a:rPr>
              <a:t>表达式。</a:t>
            </a:r>
          </a:p>
          <a:p>
            <a:r>
              <a:rPr lang="zh-CN" altLang="en-US" sz="1200" b="1" dirty="0">
                <a:latin typeface="宋体" panose="02010600030101010101" pitchFamily="2" charset="-122"/>
                <a:ea typeface="宋体" panose="02010600030101010101" pitchFamily="2" charset="-122"/>
              </a:rPr>
              <a:t> 用户通过对图形化的设置界面进行操作可以创建一个机器人控制指令，机器人在收到指令后将按照指令的设置进行移动，例如输入控制指令：</a:t>
            </a:r>
            <a:r>
              <a:rPr lang="en-US" altLang="zh-CN" sz="1200" b="1" dirty="0">
                <a:latin typeface="宋体" panose="02010600030101010101" pitchFamily="2" charset="-122"/>
                <a:ea typeface="宋体" panose="02010600030101010101" pitchFamily="2" charset="-122"/>
              </a:rPr>
              <a:t>up move 5</a:t>
            </a:r>
            <a:r>
              <a:rPr lang="zh-CN" altLang="en-US" sz="1200" b="1" dirty="0">
                <a:latin typeface="宋体" panose="02010600030101010101" pitchFamily="2" charset="-122"/>
                <a:ea typeface="宋体" panose="02010600030101010101" pitchFamily="2" charset="-122"/>
              </a:rPr>
              <a:t>，则“向上移动</a:t>
            </a:r>
            <a:r>
              <a:rPr lang="en-US" altLang="zh-CN" sz="1200" b="1" dirty="0">
                <a:latin typeface="宋体" panose="02010600030101010101" pitchFamily="2" charset="-122"/>
                <a:ea typeface="宋体" panose="02010600030101010101" pitchFamily="2" charset="-122"/>
              </a:rPr>
              <a:t>5</a:t>
            </a:r>
            <a:r>
              <a:rPr lang="zh-CN" altLang="en-US" sz="1200" b="1" dirty="0">
                <a:latin typeface="宋体" panose="02010600030101010101" pitchFamily="2" charset="-122"/>
                <a:ea typeface="宋体" panose="02010600030101010101" pitchFamily="2" charset="-122"/>
              </a:rPr>
              <a:t>个单位”；输入控制指令：</a:t>
            </a:r>
            <a:r>
              <a:rPr lang="en-US" altLang="zh-CN" sz="1200" b="1" dirty="0">
                <a:latin typeface="宋体" panose="02010600030101010101" pitchFamily="2" charset="-122"/>
                <a:ea typeface="宋体" panose="02010600030101010101" pitchFamily="2" charset="-122"/>
              </a:rPr>
              <a:t>down  run 10 and left move 20</a:t>
            </a:r>
            <a:r>
              <a:rPr lang="zh-CN" altLang="en-US" sz="1200" b="1" dirty="0">
                <a:latin typeface="宋体" panose="02010600030101010101" pitchFamily="2" charset="-122"/>
                <a:ea typeface="宋体" panose="02010600030101010101" pitchFamily="2" charset="-122"/>
              </a:rPr>
              <a:t>，则“向下快速移动</a:t>
            </a:r>
            <a:r>
              <a:rPr lang="en-US" altLang="zh-CN" sz="1200" b="1" dirty="0">
                <a:latin typeface="宋体" panose="02010600030101010101" pitchFamily="2" charset="-122"/>
                <a:ea typeface="宋体" panose="02010600030101010101" pitchFamily="2" charset="-122"/>
              </a:rPr>
              <a:t>10</a:t>
            </a:r>
            <a:r>
              <a:rPr lang="zh-CN" altLang="en-US" sz="1200" b="1" dirty="0">
                <a:latin typeface="宋体" panose="02010600030101010101" pitchFamily="2" charset="-122"/>
                <a:ea typeface="宋体" panose="02010600030101010101" pitchFamily="2" charset="-122"/>
              </a:rPr>
              <a:t>个单位再向左移动</a:t>
            </a:r>
            <a:r>
              <a:rPr lang="en-US" altLang="zh-CN" sz="1200" b="1" dirty="0">
                <a:latin typeface="宋体" panose="02010600030101010101" pitchFamily="2" charset="-122"/>
                <a:ea typeface="宋体" panose="02010600030101010101" pitchFamily="2" charset="-122"/>
              </a:rPr>
              <a:t>20</a:t>
            </a:r>
            <a:r>
              <a:rPr lang="zh-CN" altLang="en-US" sz="1200" b="1" dirty="0">
                <a:latin typeface="宋体" panose="02010600030101010101" pitchFamily="2" charset="-122"/>
                <a:ea typeface="宋体" panose="02010600030101010101" pitchFamily="2" charset="-122"/>
              </a:rPr>
              <a:t>个单位”。</a:t>
            </a:r>
          </a:p>
          <a:p>
            <a:pPr>
              <a:lnSpc>
                <a:spcPct val="150000"/>
              </a:lnSpc>
            </a:pPr>
            <a:endParaRPr lang="en-US" altLang="zh-CN"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用形式化语言表示该简单语言的文法规则如下：</a:t>
            </a:r>
            <a:endParaRPr lang="en-US" altLang="zh-CN" sz="12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377190" y="2759835"/>
            <a:ext cx="6163310" cy="1952624"/>
          </a:xfrm>
          <a:prstGeom prst="rect">
            <a:avLst/>
          </a:prstGeom>
        </p:spPr>
      </p:pic>
      <p:sp>
        <p:nvSpPr>
          <p:cNvPr id="7" name="标题 4"/>
          <p:cNvSpPr txBox="1">
            <a:spLocks/>
          </p:cNvSpPr>
          <p:nvPr/>
        </p:nvSpPr>
        <p:spPr>
          <a:xfrm>
            <a:off x="1581587" y="2249562"/>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endParaRPr lang="en-US" altLang="zh-CN" sz="1200" b="1" dirty="0">
              <a:latin typeface="宋体" panose="02010600030101010101" pitchFamily="2" charset="-122"/>
              <a:ea typeface="宋体" panose="02010600030101010101" pitchFamily="2" charset="-122"/>
            </a:endParaRPr>
          </a:p>
        </p:txBody>
      </p:sp>
      <p:sp>
        <p:nvSpPr>
          <p:cNvPr id="5" name="文本框 4"/>
          <p:cNvSpPr txBox="1"/>
          <p:nvPr/>
        </p:nvSpPr>
        <p:spPr>
          <a:xfrm>
            <a:off x="6047176" y="2922410"/>
            <a:ext cx="1917700" cy="646331"/>
          </a:xfrm>
          <a:prstGeom prst="rect">
            <a:avLst/>
          </a:prstGeom>
          <a:noFill/>
        </p:spPr>
        <p:txBody>
          <a:bodyPr wrap="square" rtlCol="0">
            <a:spAutoFit/>
          </a:bodyPr>
          <a:lstStyle/>
          <a:p>
            <a:r>
              <a:rPr lang="zh-CN" altLang="en-US" sz="1200" dirty="0">
                <a:latin typeface="Times New Roman" panose="02020603050405020304" pitchFamily="18" charset="0"/>
                <a:ea typeface="宋体" panose="02010600030101010101" pitchFamily="2" charset="-122"/>
              </a:rPr>
              <a:t>终结符：语言的最小组成单位，无法被拆分。如</a:t>
            </a:r>
            <a:r>
              <a:rPr lang="en-US" altLang="zh-CN" sz="1200" dirty="0">
                <a:latin typeface="Times New Roman" panose="02020603050405020304" pitchFamily="18" charset="0"/>
                <a:ea typeface="宋体" panose="02010600030101010101" pitchFamily="2" charset="-122"/>
              </a:rPr>
              <a:t>direction</a:t>
            </a:r>
            <a:r>
              <a:rPr lang="zh-CN" altLang="en-US" sz="1200" dirty="0">
                <a:latin typeface="Times New Roman" panose="02020603050405020304" pitchFamily="18" charset="0"/>
                <a:ea typeface="宋体" panose="02010600030101010101" pitchFamily="2" charset="-122"/>
              </a:rPr>
              <a:t>、</a:t>
            </a:r>
            <a:r>
              <a:rPr lang="en-US" altLang="zh-CN" sz="1200" dirty="0">
                <a:latin typeface="Times New Roman" panose="02020603050405020304" pitchFamily="18" charset="0"/>
                <a:ea typeface="宋体" panose="02010600030101010101" pitchFamily="2" charset="-122"/>
              </a:rPr>
              <a:t>action</a:t>
            </a:r>
            <a:r>
              <a:rPr lang="zh-CN" altLang="en-US" sz="1200" dirty="0">
                <a:latin typeface="Times New Roman" panose="02020603050405020304" pitchFamily="18" charset="0"/>
                <a:ea typeface="宋体" panose="02010600030101010101" pitchFamily="2" charset="-122"/>
              </a:rPr>
              <a:t>、</a:t>
            </a:r>
            <a:r>
              <a:rPr lang="en-US" altLang="zh-CN" sz="1200" dirty="0">
                <a:latin typeface="Times New Roman" panose="02020603050405020304" pitchFamily="18" charset="0"/>
                <a:ea typeface="宋体" panose="02010600030101010101" pitchFamily="2" charset="-122"/>
              </a:rPr>
              <a:t>distance</a:t>
            </a:r>
            <a:endParaRPr lang="zh-CN" altLang="en-US" sz="1200" dirty="0">
              <a:latin typeface="Times New Roman" panose="02020603050405020304" pitchFamily="18" charset="0"/>
              <a:ea typeface="宋体" panose="02010600030101010101" pitchFamily="2" charset="-122"/>
            </a:endParaRPr>
          </a:p>
        </p:txBody>
      </p:sp>
      <p:sp>
        <p:nvSpPr>
          <p:cNvPr id="9" name="文本框 8"/>
          <p:cNvSpPr txBox="1"/>
          <p:nvPr/>
        </p:nvSpPr>
        <p:spPr>
          <a:xfrm>
            <a:off x="6047176" y="3736147"/>
            <a:ext cx="2142348" cy="646331"/>
          </a:xfrm>
          <a:prstGeom prst="rect">
            <a:avLst/>
          </a:prstGeom>
          <a:noFill/>
        </p:spPr>
        <p:txBody>
          <a:bodyPr wrap="square" rtlCol="0">
            <a:spAutoFit/>
          </a:bodyPr>
          <a:lstStyle/>
          <a:p>
            <a:r>
              <a:rPr lang="zh-CN" altLang="en-US" sz="1200" dirty="0">
                <a:latin typeface="Times New Roman" panose="02020603050405020304" pitchFamily="18" charset="0"/>
                <a:ea typeface="宋体" panose="02010600030101010101" pitchFamily="2" charset="-122"/>
              </a:rPr>
              <a:t>非终结符：完整的句子，包含一系列终结符或非终结符，如</a:t>
            </a:r>
            <a:r>
              <a:rPr lang="en-US" altLang="zh-CN" sz="1200" dirty="0">
                <a:latin typeface="Times New Roman" panose="02020603050405020304" pitchFamily="18" charset="0"/>
                <a:ea typeface="宋体" panose="02010600030101010101" pitchFamily="2" charset="-122"/>
              </a:rPr>
              <a:t>expression</a:t>
            </a:r>
            <a:r>
              <a:rPr lang="zh-CN" altLang="en-US" sz="1200" dirty="0">
                <a:latin typeface="Times New Roman" panose="02020603050405020304" pitchFamily="18" charset="0"/>
                <a:ea typeface="宋体" panose="02010600030101010101" pitchFamily="2" charset="-122"/>
              </a:rPr>
              <a:t>、</a:t>
            </a:r>
            <a:r>
              <a:rPr lang="en-US" altLang="zh-CN" sz="1200" dirty="0">
                <a:latin typeface="Times New Roman" panose="02020603050405020304" pitchFamily="18" charset="0"/>
                <a:ea typeface="宋体" panose="02010600030101010101" pitchFamily="2" charset="-122"/>
              </a:rPr>
              <a:t>composite</a:t>
            </a:r>
            <a:endParaRPr lang="zh-CN" altLang="en-US" sz="1200" dirty="0">
              <a:latin typeface="Times New Roman" panose="02020603050405020304" pitchFamily="18" charset="0"/>
              <a:ea typeface="宋体" panose="02010600030101010101" pitchFamily="2" charset="-122"/>
            </a:endParaRPr>
          </a:p>
        </p:txBody>
      </p:sp>
      <p:sp>
        <p:nvSpPr>
          <p:cNvPr id="10" name="文本占位符 1"/>
          <p:cNvSpPr>
            <a:spLocks noGrp="1"/>
          </p:cNvSpPr>
          <p:nvPr>
            <p:ph type="body" sz="quarter" idx="10"/>
          </p:nvPr>
        </p:nvSpPr>
        <p:spPr>
          <a:xfrm>
            <a:off x="3612870" y="183716"/>
            <a:ext cx="310497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文法规则和抽象语法树</a:t>
            </a:r>
          </a:p>
        </p:txBody>
      </p:sp>
    </p:spTree>
    <p:extLst>
      <p:ext uri="{BB962C8B-B14F-4D97-AF65-F5344CB8AC3E}">
        <p14:creationId xmlns:p14="http://schemas.microsoft.com/office/powerpoint/2010/main" val="21031154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2011461"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2</a:t>
            </a:fld>
            <a:endParaRPr lang="zh-CN" altLang="en-US">
              <a:solidFill>
                <a:prstClr val="black">
                  <a:tint val="75000"/>
                </a:prstClr>
              </a:solidFill>
            </a:endParaRPr>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6005" y="136686"/>
            <a:ext cx="7490503" cy="4848574"/>
          </a:xfrm>
          <a:prstGeom prst="rect">
            <a:avLst/>
          </a:prstGeom>
        </p:spPr>
      </p:pic>
    </p:spTree>
    <p:extLst>
      <p:ext uri="{BB962C8B-B14F-4D97-AF65-F5344CB8AC3E}">
        <p14:creationId xmlns:p14="http://schemas.microsoft.com/office/powerpoint/2010/main" val="186377310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行为型模式</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解释器模式</a:t>
            </a:r>
            <a:endParaRPr lang="en-US" altLang="zh-CN" sz="1800" dirty="0">
              <a:latin typeface="微软雅黑" panose="020B0503020204020204" pitchFamily="34" charset="-122"/>
              <a:ea typeface="微软雅黑" panose="020B0503020204020204" pitchFamily="34" charset="-122"/>
            </a:endParaRPr>
          </a:p>
          <a:p>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7" name="标题 4"/>
          <p:cNvSpPr txBox="1">
            <a:spLocks/>
          </p:cNvSpPr>
          <p:nvPr/>
        </p:nvSpPr>
        <p:spPr>
          <a:xfrm>
            <a:off x="1581587" y="2249562"/>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endParaRPr lang="en-US" altLang="zh-CN" sz="1200" b="1" dirty="0">
              <a:latin typeface="宋体" panose="02010600030101010101" pitchFamily="2" charset="-122"/>
              <a:ea typeface="宋体" panose="02010600030101010101" pitchFamily="2" charset="-122"/>
            </a:endParaRPr>
          </a:p>
        </p:txBody>
      </p:sp>
      <p:sp>
        <p:nvSpPr>
          <p:cNvPr id="10" name="文本占位符 1"/>
          <p:cNvSpPr>
            <a:spLocks noGrp="1"/>
          </p:cNvSpPr>
          <p:nvPr>
            <p:ph type="body" sz="quarter" idx="10"/>
          </p:nvPr>
        </p:nvSpPr>
        <p:spPr>
          <a:xfrm>
            <a:off x="3612870" y="183716"/>
            <a:ext cx="310497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文法规则和抽象语法树</a:t>
            </a:r>
          </a:p>
        </p:txBody>
      </p:sp>
      <p:pic>
        <p:nvPicPr>
          <p:cNvPr id="3" name="图片 2"/>
          <p:cNvPicPr>
            <a:picLocks noChangeAspect="1"/>
          </p:cNvPicPr>
          <p:nvPr/>
        </p:nvPicPr>
        <p:blipFill>
          <a:blip r:embed="rId3"/>
          <a:stretch>
            <a:fillRect/>
          </a:stretch>
        </p:blipFill>
        <p:spPr>
          <a:xfrm>
            <a:off x="809798" y="757446"/>
            <a:ext cx="3822742" cy="4004777"/>
          </a:xfrm>
          <a:prstGeom prst="rect">
            <a:avLst/>
          </a:prstGeom>
        </p:spPr>
      </p:pic>
      <p:sp>
        <p:nvSpPr>
          <p:cNvPr id="12" name="文本框 11"/>
          <p:cNvSpPr txBox="1"/>
          <p:nvPr/>
        </p:nvSpPr>
        <p:spPr>
          <a:xfrm>
            <a:off x="1478873" y="4592858"/>
            <a:ext cx="2133997" cy="276999"/>
          </a:xfrm>
          <a:prstGeom prst="rect">
            <a:avLst/>
          </a:prstGeom>
          <a:noFill/>
        </p:spPr>
        <p:txBody>
          <a:bodyPr wrap="square" rtlCol="0">
            <a:spAutoFit/>
          </a:bodyPr>
          <a:lstStyle/>
          <a:p>
            <a:r>
              <a:rPr lang="en-US" altLang="zh-CN" sz="1200" dirty="0">
                <a:latin typeface="Times New Roman" panose="02020603050405020304" pitchFamily="18" charset="0"/>
                <a:ea typeface="宋体" panose="02010600030101010101" pitchFamily="2" charset="-122"/>
              </a:rPr>
              <a:t>Down run 10 and left move 20</a:t>
            </a:r>
          </a:p>
        </p:txBody>
      </p:sp>
      <p:sp>
        <p:nvSpPr>
          <p:cNvPr id="9" name="文本框 8">
            <a:extLst>
              <a:ext uri="{FF2B5EF4-FFF2-40B4-BE49-F238E27FC236}">
                <a16:creationId xmlns:a16="http://schemas.microsoft.com/office/drawing/2014/main" id="{56AF9760-9F83-4482-B13B-0542BC8C4514}"/>
              </a:ext>
            </a:extLst>
          </p:cNvPr>
          <p:cNvSpPr txBox="1"/>
          <p:nvPr/>
        </p:nvSpPr>
        <p:spPr>
          <a:xfrm>
            <a:off x="4643316" y="918997"/>
            <a:ext cx="2133997" cy="1200329"/>
          </a:xfrm>
          <a:prstGeom prst="rect">
            <a:avLst/>
          </a:prstGeom>
          <a:noFill/>
        </p:spPr>
        <p:txBody>
          <a:bodyPr wrap="square" rtlCol="0">
            <a:spAutoFit/>
          </a:bodyPr>
          <a:lstStyle/>
          <a:p>
            <a:r>
              <a:rPr lang="zh-CN" altLang="en-US" sz="1200" dirty="0">
                <a:latin typeface="Times New Roman" panose="02020603050405020304" pitchFamily="18" charset="0"/>
                <a:ea typeface="宋体" panose="02010600030101010101" pitchFamily="2" charset="-122"/>
              </a:rPr>
              <a:t> 除了使用文法规则来定义一个语言，在解释器模式中还可以通过一种称之为抽象语法树的图形方式来直观地表示语言的构成，每一棵抽象语法树对应一个语言实例</a:t>
            </a:r>
          </a:p>
        </p:txBody>
      </p:sp>
      <p:sp>
        <p:nvSpPr>
          <p:cNvPr id="11" name="文本框 10">
            <a:extLst>
              <a:ext uri="{FF2B5EF4-FFF2-40B4-BE49-F238E27FC236}">
                <a16:creationId xmlns:a16="http://schemas.microsoft.com/office/drawing/2014/main" id="{10499585-DF6D-49A8-919D-94889AF8C770}"/>
              </a:ext>
            </a:extLst>
          </p:cNvPr>
          <p:cNvSpPr txBox="1"/>
          <p:nvPr/>
        </p:nvSpPr>
        <p:spPr>
          <a:xfrm>
            <a:off x="4643316" y="2695567"/>
            <a:ext cx="3590851" cy="1384995"/>
          </a:xfrm>
          <a:prstGeom prst="rect">
            <a:avLst/>
          </a:prstGeom>
          <a:noFill/>
        </p:spPr>
        <p:txBody>
          <a:bodyPr wrap="square" rtlCol="0">
            <a:spAutoFit/>
          </a:bodyPr>
          <a:lstStyle/>
          <a:p>
            <a:r>
              <a:rPr lang="zh-CN" altLang="en-US" sz="1200" dirty="0">
                <a:latin typeface="Times New Roman" panose="02020603050405020304" pitchFamily="18" charset="0"/>
                <a:ea typeface="宋体" panose="02010600030101010101" pitchFamily="2" charset="-122"/>
              </a:rPr>
              <a:t> 每一条具体的语句都能表示为抽象语法树，图中终结符表达式类的实例作为树的叶子节点，而非终结符表达式类的实例作为非叶子节点，它们可以将终结符表达式类的实例以及包含终结符和非终结符实例的子表达式作为其子节点。抽象语法树描述了如何构成一个复杂的句子，通过对抽象语法树的分析，可以识别出语言中的终结符类和非终结符类。</a:t>
            </a:r>
          </a:p>
        </p:txBody>
      </p:sp>
    </p:spTree>
    <p:extLst>
      <p:ext uri="{BB962C8B-B14F-4D97-AF65-F5344CB8AC3E}">
        <p14:creationId xmlns:p14="http://schemas.microsoft.com/office/powerpoint/2010/main" val="3485945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0" y="94789"/>
            <a:ext cx="5539395" cy="3706549"/>
          </a:xfrm>
          <a:prstGeom prst="rect">
            <a:avLst/>
          </a:prstGeom>
        </p:spPr>
      </p:pic>
      <p:sp>
        <p:nvSpPr>
          <p:cNvPr id="6" name="文本框 5"/>
          <p:cNvSpPr txBox="1"/>
          <p:nvPr/>
        </p:nvSpPr>
        <p:spPr>
          <a:xfrm>
            <a:off x="5329353" y="1447195"/>
            <a:ext cx="2884649" cy="769441"/>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en-US" altLang="zh-CN" sz="1100" b="1" dirty="0" err="1" smtClean="0">
                <a:solidFill>
                  <a:srgbClr val="FF0000"/>
                </a:solidFill>
              </a:rPr>
              <a:t>AbstractExpression</a:t>
            </a:r>
            <a:r>
              <a:rPr lang="zh-CN" altLang="en-US" sz="1100" b="1" dirty="0" smtClean="0">
                <a:solidFill>
                  <a:srgbClr val="FF0000"/>
                </a:solidFill>
              </a:rPr>
              <a:t>（抽象</a:t>
            </a:r>
            <a:r>
              <a:rPr lang="zh-CN" altLang="en-US" sz="1100" b="1" dirty="0">
                <a:solidFill>
                  <a:srgbClr val="FF0000"/>
                </a:solidFill>
              </a:rPr>
              <a:t>表达式</a:t>
            </a:r>
            <a:r>
              <a:rPr lang="zh-CN" altLang="en-US" sz="1100" b="1" dirty="0" smtClean="0">
                <a:solidFill>
                  <a:srgbClr val="FF0000"/>
                </a:solidFill>
              </a:rPr>
              <a:t>）</a:t>
            </a:r>
            <a:endParaRPr lang="en-US" altLang="zh-CN" sz="1100" b="1" dirty="0" smtClean="0"/>
          </a:p>
          <a:p>
            <a:r>
              <a:rPr lang="zh-CN" altLang="en-US" sz="1100" dirty="0"/>
              <a:t>在抽象表达式中声明了抽象的解释操作，它是所有终结符表达式和非终结符表达式的公共父类。</a:t>
            </a:r>
            <a:endParaRPr lang="en-US" altLang="zh-CN" sz="1100" b="1" dirty="0" smtClean="0"/>
          </a:p>
        </p:txBody>
      </p:sp>
      <p:sp>
        <p:nvSpPr>
          <p:cNvPr id="7" name="文本框 6"/>
          <p:cNvSpPr txBox="1"/>
          <p:nvPr/>
        </p:nvSpPr>
        <p:spPr>
          <a:xfrm>
            <a:off x="4429611" y="438257"/>
            <a:ext cx="2884649" cy="769441"/>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en-US" altLang="zh-CN" sz="1100" b="1" dirty="0" smtClean="0">
                <a:solidFill>
                  <a:srgbClr val="FF0000"/>
                </a:solidFill>
              </a:rPr>
              <a:t>Context</a:t>
            </a:r>
            <a:r>
              <a:rPr lang="zh-CN" altLang="en-US" sz="1100" b="1" dirty="0" smtClean="0">
                <a:solidFill>
                  <a:srgbClr val="FF0000"/>
                </a:solidFill>
              </a:rPr>
              <a:t>（环境类）</a:t>
            </a:r>
            <a:endParaRPr lang="en-US" altLang="zh-CN" sz="1100" b="1" dirty="0" smtClean="0"/>
          </a:p>
          <a:p>
            <a:r>
              <a:rPr lang="zh-CN" altLang="en-US" sz="1100" dirty="0"/>
              <a:t>环境类又称为上下文类，它用于存储解释器之外的一些全局信息，通常它临时存储了需要解释的语句</a:t>
            </a:r>
            <a:r>
              <a:rPr lang="zh-CN" altLang="en-US" sz="1100" dirty="0" smtClean="0"/>
              <a:t>。</a:t>
            </a:r>
            <a:endParaRPr lang="en-US" altLang="zh-CN" sz="1100" b="1" dirty="0" smtClean="0"/>
          </a:p>
        </p:txBody>
      </p:sp>
      <p:sp>
        <p:nvSpPr>
          <p:cNvPr id="4" name="文本框 3"/>
          <p:cNvSpPr txBox="1"/>
          <p:nvPr/>
        </p:nvSpPr>
        <p:spPr>
          <a:xfrm>
            <a:off x="1225550" y="3984739"/>
            <a:ext cx="1517650" cy="461665"/>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解释器模式结构图</a:t>
            </a:r>
            <a:endParaRPr lang="en-US" altLang="zh-CN" sz="1200" dirty="0" smtClean="0">
              <a:latin typeface="Times New Roman" panose="02020603050405020304" pitchFamily="18" charset="0"/>
              <a:ea typeface="宋体" panose="02010600030101010101" pitchFamily="2" charset="-122"/>
            </a:endParaRPr>
          </a:p>
          <a:p>
            <a:endParaRPr lang="zh-CN" altLang="en-US" sz="1200" dirty="0">
              <a:latin typeface="Times New Roman" panose="02020603050405020304" pitchFamily="18" charset="0"/>
              <a:ea typeface="宋体" panose="02010600030101010101" pitchFamily="2" charset="-122"/>
            </a:endParaRPr>
          </a:p>
        </p:txBody>
      </p:sp>
      <p:sp>
        <p:nvSpPr>
          <p:cNvPr id="8" name="文本框 7"/>
          <p:cNvSpPr txBox="1"/>
          <p:nvPr/>
        </p:nvSpPr>
        <p:spPr>
          <a:xfrm>
            <a:off x="5519002" y="2420095"/>
            <a:ext cx="2884649" cy="1277273"/>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en-US" altLang="zh-CN" sz="1100" b="1" dirty="0" err="1" smtClean="0">
                <a:solidFill>
                  <a:srgbClr val="FF0000"/>
                </a:solidFill>
              </a:rPr>
              <a:t>TerminalExpression</a:t>
            </a:r>
            <a:r>
              <a:rPr lang="zh-CN" altLang="en-US" sz="1100" b="1" dirty="0" smtClean="0">
                <a:solidFill>
                  <a:srgbClr val="FF0000"/>
                </a:solidFill>
              </a:rPr>
              <a:t>（终结符表达式）</a:t>
            </a:r>
            <a:endParaRPr lang="en-US" altLang="zh-CN" sz="1100" b="1" dirty="0" smtClean="0"/>
          </a:p>
          <a:p>
            <a:r>
              <a:rPr lang="zh-CN" altLang="en-US" sz="1100" dirty="0"/>
              <a:t>终结符表达式是抽象表达式的子类，它实现了与文法中的终结符相关联的解释操作，在句子中的每一个终结符都是该类的一个实例。通常在一个解释器模式中只有少数几个终结符表达式类，它们的实例可以通过非终结符表达式组成较为复杂的句子。</a:t>
            </a:r>
            <a:endParaRPr lang="en-US" altLang="zh-CN" sz="1100" b="1" dirty="0" smtClean="0"/>
          </a:p>
        </p:txBody>
      </p:sp>
      <p:sp>
        <p:nvSpPr>
          <p:cNvPr id="9" name="文本框 8"/>
          <p:cNvSpPr txBox="1"/>
          <p:nvPr/>
        </p:nvSpPr>
        <p:spPr>
          <a:xfrm>
            <a:off x="5519002" y="3801338"/>
            <a:ext cx="2884649" cy="1107996"/>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en-US" altLang="zh-CN" sz="1100" b="1" dirty="0" err="1" smtClean="0">
                <a:solidFill>
                  <a:srgbClr val="FF0000"/>
                </a:solidFill>
              </a:rPr>
              <a:t>NonterminalExpression</a:t>
            </a:r>
            <a:r>
              <a:rPr lang="zh-CN" altLang="en-US" sz="1100" b="1" dirty="0" smtClean="0">
                <a:solidFill>
                  <a:srgbClr val="FF0000"/>
                </a:solidFill>
              </a:rPr>
              <a:t>（非终结符表达式）</a:t>
            </a:r>
            <a:endParaRPr lang="en-US" altLang="zh-CN" sz="1100" b="1" dirty="0" smtClean="0"/>
          </a:p>
          <a:p>
            <a:r>
              <a:rPr lang="zh-CN" altLang="en-US" sz="1100" dirty="0"/>
              <a:t>非终结符表达式也是抽象表达式的子类，它实现了文法中非终结符的解释操作，由于在非终结符表达式中可以包含终结符表达式，也可以继续包含非终结符表达式，因此其解释操作一般通过递归的方式来完成。</a:t>
            </a:r>
            <a:endParaRPr lang="en-US" altLang="zh-CN" sz="1100" b="1" dirty="0" smtClean="0"/>
          </a:p>
        </p:txBody>
      </p:sp>
    </p:spTree>
    <p:extLst>
      <p:ext uri="{BB962C8B-B14F-4D97-AF65-F5344CB8AC3E}">
        <p14:creationId xmlns:p14="http://schemas.microsoft.com/office/powerpoint/2010/main" val="6619547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71451" y="209550"/>
            <a:ext cx="8700614" cy="4537074"/>
          </a:xfrm>
          <a:prstGeom prst="rect">
            <a:avLst/>
          </a:prstGeom>
        </p:spPr>
      </p:pic>
    </p:spTree>
    <p:extLst>
      <p:ext uri="{BB962C8B-B14F-4D97-AF65-F5344CB8AC3E}">
        <p14:creationId xmlns:p14="http://schemas.microsoft.com/office/powerpoint/2010/main" val="21066541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AEAB7C0-4DD1-4099-B9FE-DB77AD459FFE}"/>
              </a:ext>
            </a:extLst>
          </p:cNvPr>
          <p:cNvPicPr>
            <a:picLocks noChangeAspect="1"/>
          </p:cNvPicPr>
          <p:nvPr/>
        </p:nvPicPr>
        <p:blipFill>
          <a:blip r:embed="rId3"/>
          <a:stretch>
            <a:fillRect/>
          </a:stretch>
        </p:blipFill>
        <p:spPr>
          <a:xfrm>
            <a:off x="110098" y="77881"/>
            <a:ext cx="2888596" cy="847321"/>
          </a:xfrm>
          <a:prstGeom prst="rect">
            <a:avLst/>
          </a:prstGeom>
        </p:spPr>
      </p:pic>
      <p:pic>
        <p:nvPicPr>
          <p:cNvPr id="7" name="图片 6">
            <a:extLst>
              <a:ext uri="{FF2B5EF4-FFF2-40B4-BE49-F238E27FC236}">
                <a16:creationId xmlns:a16="http://schemas.microsoft.com/office/drawing/2014/main" id="{2AE0F677-BFC8-481E-9B51-E40F597A0E54}"/>
              </a:ext>
            </a:extLst>
          </p:cNvPr>
          <p:cNvPicPr>
            <a:picLocks noChangeAspect="1"/>
          </p:cNvPicPr>
          <p:nvPr/>
        </p:nvPicPr>
        <p:blipFill>
          <a:blip r:embed="rId4"/>
          <a:stretch>
            <a:fillRect/>
          </a:stretch>
        </p:blipFill>
        <p:spPr>
          <a:xfrm>
            <a:off x="110098" y="1029076"/>
            <a:ext cx="4178113" cy="2803734"/>
          </a:xfrm>
          <a:prstGeom prst="rect">
            <a:avLst/>
          </a:prstGeom>
        </p:spPr>
      </p:pic>
      <p:pic>
        <p:nvPicPr>
          <p:cNvPr id="10" name="图片 9">
            <a:extLst>
              <a:ext uri="{FF2B5EF4-FFF2-40B4-BE49-F238E27FC236}">
                <a16:creationId xmlns:a16="http://schemas.microsoft.com/office/drawing/2014/main" id="{A879F591-AFD9-4A67-9369-3752AE02DA83}"/>
              </a:ext>
            </a:extLst>
          </p:cNvPr>
          <p:cNvPicPr>
            <a:picLocks noChangeAspect="1"/>
          </p:cNvPicPr>
          <p:nvPr/>
        </p:nvPicPr>
        <p:blipFill>
          <a:blip r:embed="rId5"/>
          <a:stretch>
            <a:fillRect/>
          </a:stretch>
        </p:blipFill>
        <p:spPr>
          <a:xfrm>
            <a:off x="2543250" y="181755"/>
            <a:ext cx="6490652" cy="3181536"/>
          </a:xfrm>
          <a:prstGeom prst="rect">
            <a:avLst/>
          </a:prstGeom>
        </p:spPr>
      </p:pic>
      <p:pic>
        <p:nvPicPr>
          <p:cNvPr id="12" name="图片 11">
            <a:extLst>
              <a:ext uri="{FF2B5EF4-FFF2-40B4-BE49-F238E27FC236}">
                <a16:creationId xmlns:a16="http://schemas.microsoft.com/office/drawing/2014/main" id="{25E4E378-AA11-4B61-A637-E01648639191}"/>
              </a:ext>
            </a:extLst>
          </p:cNvPr>
          <p:cNvPicPr>
            <a:picLocks noChangeAspect="1"/>
          </p:cNvPicPr>
          <p:nvPr/>
        </p:nvPicPr>
        <p:blipFill>
          <a:blip r:embed="rId6"/>
          <a:stretch>
            <a:fillRect/>
          </a:stretch>
        </p:blipFill>
        <p:spPr>
          <a:xfrm>
            <a:off x="1905002" y="0"/>
            <a:ext cx="4178113" cy="5174727"/>
          </a:xfrm>
          <a:prstGeom prst="rect">
            <a:avLst/>
          </a:prstGeom>
        </p:spPr>
      </p:pic>
    </p:spTree>
    <p:extLst>
      <p:ext uri="{BB962C8B-B14F-4D97-AF65-F5344CB8AC3E}">
        <p14:creationId xmlns:p14="http://schemas.microsoft.com/office/powerpoint/2010/main" val="334926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EC61A31-BB0D-4AE1-B17F-55E3F38A5949}"/>
              </a:ext>
            </a:extLst>
          </p:cNvPr>
          <p:cNvPicPr>
            <a:picLocks noChangeAspect="1"/>
          </p:cNvPicPr>
          <p:nvPr/>
        </p:nvPicPr>
        <p:blipFill>
          <a:blip r:embed="rId3"/>
          <a:stretch>
            <a:fillRect/>
          </a:stretch>
        </p:blipFill>
        <p:spPr>
          <a:xfrm>
            <a:off x="141755" y="0"/>
            <a:ext cx="4295775" cy="4889872"/>
          </a:xfrm>
          <a:prstGeom prst="rect">
            <a:avLst/>
          </a:prstGeom>
        </p:spPr>
      </p:pic>
      <p:pic>
        <p:nvPicPr>
          <p:cNvPr id="6" name="图片 5">
            <a:extLst>
              <a:ext uri="{FF2B5EF4-FFF2-40B4-BE49-F238E27FC236}">
                <a16:creationId xmlns:a16="http://schemas.microsoft.com/office/drawing/2014/main" id="{210C8B26-7137-46BF-B8A7-0D48D1DCB3E6}"/>
              </a:ext>
            </a:extLst>
          </p:cNvPr>
          <p:cNvPicPr>
            <a:picLocks noChangeAspect="1"/>
          </p:cNvPicPr>
          <p:nvPr/>
        </p:nvPicPr>
        <p:blipFill>
          <a:blip r:embed="rId4"/>
          <a:stretch>
            <a:fillRect/>
          </a:stretch>
        </p:blipFill>
        <p:spPr>
          <a:xfrm>
            <a:off x="4572000" y="776942"/>
            <a:ext cx="4038600" cy="3162300"/>
          </a:xfrm>
          <a:prstGeom prst="rect">
            <a:avLst/>
          </a:prstGeom>
        </p:spPr>
      </p:pic>
    </p:spTree>
    <p:extLst>
      <p:ext uri="{BB962C8B-B14F-4D97-AF65-F5344CB8AC3E}">
        <p14:creationId xmlns:p14="http://schemas.microsoft.com/office/powerpoint/2010/main" val="3933610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48CBF7E-C95F-43CE-809A-D18D2EAB0082}"/>
              </a:ext>
            </a:extLst>
          </p:cNvPr>
          <p:cNvPicPr>
            <a:picLocks noChangeAspect="1"/>
          </p:cNvPicPr>
          <p:nvPr/>
        </p:nvPicPr>
        <p:blipFill>
          <a:blip r:embed="rId3"/>
          <a:stretch>
            <a:fillRect/>
          </a:stretch>
        </p:blipFill>
        <p:spPr>
          <a:xfrm>
            <a:off x="724740" y="208148"/>
            <a:ext cx="2569789" cy="798611"/>
          </a:xfrm>
          <a:prstGeom prst="rect">
            <a:avLst/>
          </a:prstGeom>
        </p:spPr>
      </p:pic>
      <p:pic>
        <p:nvPicPr>
          <p:cNvPr id="10" name="图片 9">
            <a:extLst>
              <a:ext uri="{FF2B5EF4-FFF2-40B4-BE49-F238E27FC236}">
                <a16:creationId xmlns:a16="http://schemas.microsoft.com/office/drawing/2014/main" id="{A0AF8C97-93CF-45D4-B260-5A451BF22FBE}"/>
              </a:ext>
            </a:extLst>
          </p:cNvPr>
          <p:cNvPicPr>
            <a:picLocks noChangeAspect="1"/>
          </p:cNvPicPr>
          <p:nvPr/>
        </p:nvPicPr>
        <p:blipFill>
          <a:blip r:embed="rId4"/>
          <a:stretch>
            <a:fillRect/>
          </a:stretch>
        </p:blipFill>
        <p:spPr>
          <a:xfrm>
            <a:off x="1158451" y="83672"/>
            <a:ext cx="6338285" cy="4851680"/>
          </a:xfrm>
          <a:prstGeom prst="rect">
            <a:avLst/>
          </a:prstGeom>
        </p:spPr>
      </p:pic>
      <p:pic>
        <p:nvPicPr>
          <p:cNvPr id="12" name="图片 11">
            <a:extLst>
              <a:ext uri="{FF2B5EF4-FFF2-40B4-BE49-F238E27FC236}">
                <a16:creationId xmlns:a16="http://schemas.microsoft.com/office/drawing/2014/main" id="{3BF312C4-EB79-4DE7-8C24-6EA20A4651C4}"/>
              </a:ext>
            </a:extLst>
          </p:cNvPr>
          <p:cNvPicPr>
            <a:picLocks noChangeAspect="1"/>
          </p:cNvPicPr>
          <p:nvPr/>
        </p:nvPicPr>
        <p:blipFill>
          <a:blip r:embed="rId5"/>
          <a:stretch>
            <a:fillRect/>
          </a:stretch>
        </p:blipFill>
        <p:spPr>
          <a:xfrm>
            <a:off x="3977969" y="3059204"/>
            <a:ext cx="4752975" cy="1028700"/>
          </a:xfrm>
          <a:prstGeom prst="rect">
            <a:avLst/>
          </a:prstGeom>
        </p:spPr>
      </p:pic>
    </p:spTree>
    <p:extLst>
      <p:ext uri="{BB962C8B-B14F-4D97-AF65-F5344CB8AC3E}">
        <p14:creationId xmlns:p14="http://schemas.microsoft.com/office/powerpoint/2010/main" val="516495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979796" y="1347525"/>
            <a:ext cx="7334078" cy="167520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400" dirty="0"/>
              <a:t>易于改变和扩展文法，通过继承机制来改变和扩展文法</a:t>
            </a:r>
            <a:endParaRPr lang="en-US" altLang="zh-CN" sz="1400" dirty="0"/>
          </a:p>
          <a:p>
            <a:pPr marL="285750" indent="-285750">
              <a:lnSpc>
                <a:spcPct val="150000"/>
              </a:lnSpc>
              <a:buFont typeface="Wingdings" panose="05000000000000000000" pitchFamily="2" charset="2"/>
              <a:buChar char="Ø"/>
            </a:pPr>
            <a:r>
              <a:rPr lang="zh-CN" altLang="en-US" sz="1400" dirty="0"/>
              <a:t>实现文法比较容易，在抽象语法树中每个表达式节点类的实现方式都是相似的，还可以通过一些工具自动生成节点类代码。</a:t>
            </a:r>
            <a:endParaRPr lang="en-US" altLang="zh-CN" sz="1400" dirty="0"/>
          </a:p>
          <a:p>
            <a:pPr marL="285750" indent="-285750">
              <a:lnSpc>
                <a:spcPct val="150000"/>
              </a:lnSpc>
              <a:buFont typeface="Wingdings" panose="05000000000000000000" pitchFamily="2" charset="2"/>
              <a:buChar char="Ø"/>
            </a:pPr>
            <a:r>
              <a:rPr lang="zh-CN" altLang="en-US" sz="1400" dirty="0"/>
              <a:t>增加新的解释表达式比较方便，如果用户需要增加新的解释表达式只需要对应增加一个新的终结符表达式或者非终结符表达式，无需修改原有代码，符合开闭原则。</a:t>
            </a:r>
            <a:endParaRPr lang="zh-CN" altLang="en-US" sz="14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26</a:t>
            </a:fld>
            <a:endParaRPr lang="zh-CN" altLang="en-US" dirty="0">
              <a:solidFill>
                <a:prstClr val="black">
                  <a:tint val="75000"/>
                </a:prstClr>
              </a:solidFill>
            </a:endParaRPr>
          </a:p>
        </p:txBody>
      </p:sp>
      <p:sp>
        <p:nvSpPr>
          <p:cNvPr id="5" name="矩形 4"/>
          <p:cNvSpPr/>
          <p:nvPr/>
        </p:nvSpPr>
        <p:spPr>
          <a:xfrm>
            <a:off x="476468" y="1367779"/>
            <a:ext cx="492443" cy="276999"/>
          </a:xfrm>
          <a:prstGeom prst="rect">
            <a:avLst/>
          </a:prstGeom>
          <a:solidFill>
            <a:srgbClr val="4ACBD6"/>
          </a:solidFill>
          <a:ln w="12700">
            <a:solidFill>
              <a:srgbClr val="4ACBD6"/>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968911" y="1370636"/>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行为型模式</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解释器模式</a:t>
            </a:r>
          </a:p>
        </p:txBody>
      </p:sp>
      <p:sp>
        <p:nvSpPr>
          <p:cNvPr id="12" name="矩形 11"/>
          <p:cNvSpPr/>
          <p:nvPr/>
        </p:nvSpPr>
        <p:spPr>
          <a:xfrm>
            <a:off x="965645" y="3235716"/>
            <a:ext cx="7467427" cy="1352165"/>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400" dirty="0"/>
              <a:t> 对于复杂文法难以维护。每一条规则至少需要定义一个类，因此如果一个语言包含太多文法规则，类的个数将会急剧增加，导致系统难以管理和维护。</a:t>
            </a:r>
            <a:endParaRPr lang="en-US" altLang="zh-CN" sz="1400" dirty="0"/>
          </a:p>
          <a:p>
            <a:pPr marL="285750" indent="-285750">
              <a:lnSpc>
                <a:spcPct val="150000"/>
              </a:lnSpc>
              <a:buFont typeface="Wingdings" panose="05000000000000000000" pitchFamily="2" charset="2"/>
              <a:buChar char="Ø"/>
            </a:pPr>
            <a:r>
              <a:rPr lang="zh-CN" altLang="en-US" sz="1400" dirty="0"/>
              <a:t>执行效率较低。由于在解释器模式中使用了大量的循环和递归调用，因此在解释较为复杂的句子时其速度很慢，而且代码的调试过程也比较麻烦。</a:t>
            </a:r>
          </a:p>
        </p:txBody>
      </p:sp>
      <p:sp>
        <p:nvSpPr>
          <p:cNvPr id="14" name="矩形 13"/>
          <p:cNvSpPr/>
          <p:nvPr/>
        </p:nvSpPr>
        <p:spPr>
          <a:xfrm>
            <a:off x="476468" y="3223149"/>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968911" y="3223149"/>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1" name="标题 4"/>
          <p:cNvSpPr txBox="1">
            <a:spLocks/>
          </p:cNvSpPr>
          <p:nvPr/>
        </p:nvSpPr>
        <p:spPr>
          <a:xfrm>
            <a:off x="1177232" y="636579"/>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solidFill>
                  <a:srgbClr val="FF0000"/>
                </a:solidFill>
                <a:latin typeface="宋体" panose="02010600030101010101" pitchFamily="2" charset="-122"/>
                <a:ea typeface="宋体" panose="02010600030101010101" pitchFamily="2" charset="-122"/>
              </a:rPr>
              <a:t>解释器模式适用于较为简单的语言文法，当一些重复出现的问题可以用一种简单的语言表达时，使用解释器模式</a:t>
            </a:r>
            <a:endParaRPr lang="en-US" altLang="zh-CN" sz="1200" b="1" dirty="0">
              <a:solidFill>
                <a:srgbClr val="FF0000"/>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6805690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9131" y="218838"/>
            <a:ext cx="2694290"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27</a:t>
            </a:fld>
            <a:endParaRPr lang="zh-CN" altLang="en-US">
              <a:solidFill>
                <a:prstClr val="black">
                  <a:tint val="75000"/>
                </a:prstClr>
              </a:solidFill>
            </a:endParaRPr>
          </a:p>
        </p:txBody>
      </p:sp>
      <p:sp>
        <p:nvSpPr>
          <p:cNvPr id="6" name="文本占位符 1"/>
          <p:cNvSpPr>
            <a:spLocks noGrp="1"/>
          </p:cNvSpPr>
          <p:nvPr>
            <p:ph type="body" sz="quarter" idx="10"/>
          </p:nvPr>
        </p:nvSpPr>
        <p:spPr>
          <a:xfrm>
            <a:off x="2922329" y="1102759"/>
            <a:ext cx="2279591" cy="3259268"/>
          </a:xfrm>
        </p:spPr>
        <p:txBody>
          <a:bodyPr>
            <a:normAutofit/>
          </a:bodyPr>
          <a:lstStyle/>
          <a:p>
            <a:r>
              <a:rPr lang="zh-CN" altLang="en-US" sz="1800" dirty="0">
                <a:latin typeface="微软雅黑" panose="020B0503020204020204" pitchFamily="34" charset="-122"/>
                <a:ea typeface="微软雅黑" panose="020B0503020204020204" pitchFamily="34" charset="-122"/>
              </a:rPr>
              <a:t>解释器模式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solidFill>
                  <a:schemeClr val="tx1"/>
                </a:solidFill>
                <a:latin typeface="微软雅黑" panose="020B0503020204020204" pitchFamily="34" charset="-122"/>
                <a:ea typeface="微软雅黑" panose="020B0503020204020204" pitchFamily="34" charset="-122"/>
              </a:rPr>
              <a:t>迭代</a:t>
            </a:r>
            <a:r>
              <a:rPr lang="zh-CN" altLang="en-US" sz="1800" dirty="0" smtClean="0">
                <a:solidFill>
                  <a:schemeClr val="tx1"/>
                </a:solidFill>
                <a:latin typeface="微软雅黑" panose="020B0503020204020204" pitchFamily="34" charset="-122"/>
                <a:ea typeface="微软雅黑" panose="020B0503020204020204" pitchFamily="34" charset="-122"/>
              </a:rPr>
              <a:t>器模式</a:t>
            </a:r>
            <a:endParaRPr lang="en-US" altLang="zh-CN" sz="1800" dirty="0" smtClean="0">
              <a:solidFill>
                <a:schemeClr val="tx1"/>
              </a:solidFill>
              <a:latin typeface="微软雅黑" panose="020B0503020204020204" pitchFamily="34" charset="-122"/>
              <a:ea typeface="微软雅黑" panose="020B0503020204020204" pitchFamily="34" charset="-122"/>
            </a:endParaRPr>
          </a:p>
          <a:p>
            <a:r>
              <a:rPr lang="zh-CN" altLang="en-US" sz="1800" dirty="0" smtClean="0">
                <a:latin typeface="微软雅黑" panose="020B0503020204020204" pitchFamily="34" charset="-122"/>
                <a:ea typeface="微软雅黑" panose="020B0503020204020204" pitchFamily="34" charset="-122"/>
              </a:rPr>
              <a:t>中介者模式</a:t>
            </a:r>
            <a:endParaRPr lang="en-US" altLang="zh-CN" sz="1800" dirty="0" smtClean="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备忘录模式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观察者模式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状态模式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策略模式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模板方法模式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访问者模式</a:t>
            </a: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038489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迭代器模式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070158" y="584918"/>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概述：提供</a:t>
            </a:r>
            <a:r>
              <a:rPr lang="zh-CN" altLang="en-US" sz="1200" b="1" dirty="0">
                <a:latin typeface="宋体" panose="02010600030101010101" pitchFamily="2" charset="-122"/>
                <a:ea typeface="宋体" panose="02010600030101010101" pitchFamily="2" charset="-122"/>
              </a:rPr>
              <a:t>一种方法来访问聚合对象，而不用暴露这个对象的内部表示，其别名为游标</a:t>
            </a:r>
            <a:r>
              <a:rPr lang="en-US" altLang="zh-CN" sz="1200" b="1" dirty="0">
                <a:latin typeface="宋体" panose="02010600030101010101" pitchFamily="2" charset="-122"/>
                <a:ea typeface="宋体" panose="02010600030101010101" pitchFamily="2" charset="-122"/>
              </a:rPr>
              <a:t>(Cursor)</a:t>
            </a:r>
            <a:r>
              <a:rPr lang="zh-CN" altLang="en-US" sz="1200" b="1" dirty="0">
                <a:latin typeface="宋体" panose="02010600030101010101" pitchFamily="2" charset="-122"/>
                <a:ea typeface="宋体" panose="02010600030101010101" pitchFamily="2" charset="-122"/>
              </a:rPr>
              <a:t>。迭代器模式是一种对象行为型模式。</a:t>
            </a:r>
            <a:endParaRPr lang="en-US" altLang="zh-CN" sz="12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516890" y="1372846"/>
            <a:ext cx="4377191" cy="3002304"/>
          </a:xfrm>
          <a:prstGeom prst="rect">
            <a:avLst/>
          </a:prstGeom>
        </p:spPr>
      </p:pic>
      <p:sp>
        <p:nvSpPr>
          <p:cNvPr id="9" name="文本框 8"/>
          <p:cNvSpPr txBox="1"/>
          <p:nvPr/>
        </p:nvSpPr>
        <p:spPr>
          <a:xfrm>
            <a:off x="5023702" y="1020038"/>
            <a:ext cx="2884649" cy="769441"/>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it-IT" altLang="zh-CN" sz="1100" b="1" dirty="0">
                <a:solidFill>
                  <a:srgbClr val="FF0000"/>
                </a:solidFill>
              </a:rPr>
              <a:t> Iterator</a:t>
            </a:r>
            <a:r>
              <a:rPr lang="zh-CN" altLang="it-IT" sz="1100" b="1" dirty="0">
                <a:solidFill>
                  <a:srgbClr val="FF0000"/>
                </a:solidFill>
              </a:rPr>
              <a:t>（抽象迭代器</a:t>
            </a:r>
            <a:r>
              <a:rPr lang="zh-CN" altLang="it-IT" sz="1100" b="1" dirty="0" smtClean="0">
                <a:solidFill>
                  <a:srgbClr val="FF0000"/>
                </a:solidFill>
              </a:rPr>
              <a:t>）</a:t>
            </a:r>
            <a:endParaRPr lang="en-US" altLang="zh-CN" sz="1100" b="1" dirty="0" smtClean="0"/>
          </a:p>
          <a:p>
            <a:r>
              <a:rPr lang="zh-CN" altLang="en-US" sz="1100" dirty="0"/>
              <a:t>它定义了访问和遍历元素的接口，声明了用于遍历数据元素的</a:t>
            </a:r>
            <a:r>
              <a:rPr lang="zh-CN" altLang="en-US" sz="1100" dirty="0" smtClean="0"/>
              <a:t>方法</a:t>
            </a:r>
            <a:r>
              <a:rPr lang="zh-CN" altLang="en-US" sz="1100" dirty="0"/>
              <a:t>，</a:t>
            </a:r>
            <a:r>
              <a:rPr lang="zh-CN" altLang="en-US" sz="1100" dirty="0" smtClean="0"/>
              <a:t>在</a:t>
            </a:r>
            <a:r>
              <a:rPr lang="zh-CN" altLang="en-US" sz="1100" dirty="0"/>
              <a:t>具体迭代器中将实现这些方法。</a:t>
            </a:r>
            <a:endParaRPr lang="en-US" altLang="zh-CN" sz="1100" b="1" dirty="0" smtClean="0"/>
          </a:p>
        </p:txBody>
      </p:sp>
      <p:sp>
        <p:nvSpPr>
          <p:cNvPr id="10" name="文本框 9"/>
          <p:cNvSpPr txBox="1"/>
          <p:nvPr/>
        </p:nvSpPr>
        <p:spPr>
          <a:xfrm>
            <a:off x="5023702" y="1839878"/>
            <a:ext cx="2884649" cy="769441"/>
          </a:xfrm>
          <a:prstGeom prst="rect">
            <a:avLst/>
          </a:prstGeom>
          <a:noFill/>
          <a:ln>
            <a:solidFill>
              <a:schemeClr val="tx1"/>
            </a:solidFill>
          </a:ln>
        </p:spPr>
        <p:txBody>
          <a:bodyPr wrap="square" rtlCol="0">
            <a:spAutoFit/>
          </a:bodyPr>
          <a:lstStyle/>
          <a:p>
            <a:r>
              <a:rPr lang="en-US" altLang="zh-CN" sz="1100" b="1" dirty="0" err="1">
                <a:solidFill>
                  <a:srgbClr val="FF0000"/>
                </a:solidFill>
              </a:rPr>
              <a:t>ConcreteIterator</a:t>
            </a:r>
            <a:r>
              <a:rPr lang="zh-CN" altLang="en-US" sz="1100" b="1" dirty="0">
                <a:solidFill>
                  <a:srgbClr val="FF0000"/>
                </a:solidFill>
              </a:rPr>
              <a:t>（具体迭代器</a:t>
            </a:r>
            <a:r>
              <a:rPr lang="zh-CN" altLang="en-US" sz="1100" b="1" dirty="0" smtClean="0">
                <a:solidFill>
                  <a:srgbClr val="FF0000"/>
                </a:solidFill>
              </a:rPr>
              <a:t>）</a:t>
            </a:r>
            <a:endParaRPr lang="en-US" altLang="zh-CN" sz="1100" b="1" dirty="0" smtClean="0">
              <a:solidFill>
                <a:srgbClr val="FF0000"/>
              </a:solidFill>
            </a:endParaRPr>
          </a:p>
          <a:p>
            <a:r>
              <a:rPr lang="zh-CN" altLang="en-US" sz="1100" dirty="0"/>
              <a:t>它实现了抽象迭代器接口，完成对聚合对象的遍历，同时在具体迭代器中通过游标来记录在聚合对象中所处的当前</a:t>
            </a:r>
            <a:r>
              <a:rPr lang="zh-CN" altLang="en-US" sz="1100" dirty="0" smtClean="0"/>
              <a:t>位置。</a:t>
            </a:r>
            <a:endParaRPr lang="en-US" altLang="zh-CN" sz="1100" b="1" dirty="0" smtClean="0"/>
          </a:p>
        </p:txBody>
      </p:sp>
      <p:sp>
        <p:nvSpPr>
          <p:cNvPr id="12" name="文本框 11"/>
          <p:cNvSpPr txBox="1"/>
          <p:nvPr/>
        </p:nvSpPr>
        <p:spPr>
          <a:xfrm>
            <a:off x="5023702" y="2693899"/>
            <a:ext cx="2884649" cy="769441"/>
          </a:xfrm>
          <a:prstGeom prst="rect">
            <a:avLst/>
          </a:prstGeom>
          <a:noFill/>
          <a:ln>
            <a:solidFill>
              <a:schemeClr val="tx1"/>
            </a:solidFill>
          </a:ln>
        </p:spPr>
        <p:txBody>
          <a:bodyPr wrap="square" rtlCol="0">
            <a:spAutoFit/>
          </a:bodyPr>
          <a:lstStyle/>
          <a:p>
            <a:r>
              <a:rPr lang="en-US" altLang="zh-CN" sz="1100" b="1" dirty="0">
                <a:solidFill>
                  <a:srgbClr val="FF0000"/>
                </a:solidFill>
              </a:rPr>
              <a:t>Aggregate</a:t>
            </a:r>
            <a:r>
              <a:rPr lang="zh-CN" altLang="en-US" sz="1100" b="1" dirty="0">
                <a:solidFill>
                  <a:srgbClr val="FF0000"/>
                </a:solidFill>
              </a:rPr>
              <a:t>（抽象聚合类</a:t>
            </a:r>
            <a:r>
              <a:rPr lang="zh-CN" altLang="en-US" sz="1100" b="1" dirty="0" smtClean="0">
                <a:solidFill>
                  <a:srgbClr val="FF0000"/>
                </a:solidFill>
              </a:rPr>
              <a:t>）</a:t>
            </a:r>
            <a:endParaRPr lang="en-US" altLang="zh-CN" sz="1100" b="1" dirty="0" smtClean="0">
              <a:solidFill>
                <a:srgbClr val="FF0000"/>
              </a:solidFill>
            </a:endParaRPr>
          </a:p>
          <a:p>
            <a:r>
              <a:rPr lang="zh-CN" altLang="en-US" sz="1100" dirty="0"/>
              <a:t>它用于存储和管理元素对象，声明一个</a:t>
            </a:r>
            <a:r>
              <a:rPr lang="en-US" altLang="zh-CN" sz="1100" dirty="0" err="1"/>
              <a:t>createIterator</a:t>
            </a:r>
            <a:r>
              <a:rPr lang="en-US" altLang="zh-CN" sz="1100" dirty="0"/>
              <a:t>()</a:t>
            </a:r>
            <a:r>
              <a:rPr lang="zh-CN" altLang="en-US" sz="1100" dirty="0"/>
              <a:t>方法用于创建一个迭代器对象，充当抽象迭代器工厂角色。</a:t>
            </a:r>
            <a:endParaRPr lang="en-US" altLang="zh-CN" sz="1100" b="1" dirty="0" smtClean="0"/>
          </a:p>
        </p:txBody>
      </p:sp>
      <p:sp>
        <p:nvSpPr>
          <p:cNvPr id="13" name="文本框 12"/>
          <p:cNvSpPr txBox="1"/>
          <p:nvPr/>
        </p:nvSpPr>
        <p:spPr>
          <a:xfrm>
            <a:off x="5023701" y="3605709"/>
            <a:ext cx="2884649" cy="938719"/>
          </a:xfrm>
          <a:prstGeom prst="rect">
            <a:avLst/>
          </a:prstGeom>
          <a:noFill/>
          <a:ln>
            <a:solidFill>
              <a:schemeClr val="tx1"/>
            </a:solidFill>
          </a:ln>
        </p:spPr>
        <p:txBody>
          <a:bodyPr wrap="square" rtlCol="0">
            <a:spAutoFit/>
          </a:bodyPr>
          <a:lstStyle/>
          <a:p>
            <a:r>
              <a:rPr lang="en-US" altLang="zh-CN" sz="1100" b="1" dirty="0" err="1">
                <a:solidFill>
                  <a:srgbClr val="FF0000"/>
                </a:solidFill>
              </a:rPr>
              <a:t>ConcreteAggregate</a:t>
            </a:r>
            <a:r>
              <a:rPr lang="zh-CN" altLang="en-US" sz="1100" b="1" dirty="0">
                <a:solidFill>
                  <a:srgbClr val="FF0000"/>
                </a:solidFill>
              </a:rPr>
              <a:t>（具体聚合类</a:t>
            </a:r>
            <a:r>
              <a:rPr lang="zh-CN" altLang="en-US" sz="1100" b="1" dirty="0" smtClean="0">
                <a:solidFill>
                  <a:srgbClr val="FF0000"/>
                </a:solidFill>
              </a:rPr>
              <a:t>）</a:t>
            </a:r>
            <a:endParaRPr lang="en-US" altLang="zh-CN" sz="1100" b="1" dirty="0" smtClean="0">
              <a:solidFill>
                <a:srgbClr val="FF0000"/>
              </a:solidFill>
            </a:endParaRPr>
          </a:p>
          <a:p>
            <a:r>
              <a:rPr lang="zh-CN" altLang="en-US" sz="1100" dirty="0"/>
              <a:t>它实现了在抽象聚合类中声明的</a:t>
            </a:r>
            <a:r>
              <a:rPr lang="en-US" altLang="zh-CN" sz="1100" dirty="0" err="1"/>
              <a:t>createIterator</a:t>
            </a:r>
            <a:r>
              <a:rPr lang="en-US" altLang="zh-CN" sz="1100" dirty="0"/>
              <a:t>()</a:t>
            </a:r>
            <a:r>
              <a:rPr lang="zh-CN" altLang="en-US" sz="1100" dirty="0"/>
              <a:t>方法，该方法返回一个与该具体聚合类对应的具体迭代器</a:t>
            </a:r>
            <a:r>
              <a:rPr lang="en-US" altLang="zh-CN" sz="1100" dirty="0" err="1"/>
              <a:t>ConcreteIterator</a:t>
            </a:r>
            <a:r>
              <a:rPr lang="zh-CN" altLang="en-US" sz="1100" dirty="0"/>
              <a:t>实例。</a:t>
            </a:r>
            <a:endParaRPr lang="en-US" altLang="zh-CN" sz="1100" b="1" dirty="0" smtClean="0"/>
          </a:p>
        </p:txBody>
      </p:sp>
    </p:spTree>
    <p:extLst>
      <p:ext uri="{BB962C8B-B14F-4D97-AF65-F5344CB8AC3E}">
        <p14:creationId xmlns:p14="http://schemas.microsoft.com/office/powerpoint/2010/main" val="17539290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迭代器模式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377191" y="1277267"/>
            <a:ext cx="4284962" cy="341064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endParaRPr lang="en-US" altLang="zh-CN" sz="1200" b="1" dirty="0">
              <a:latin typeface="宋体" panose="02010600030101010101" pitchFamily="2" charset="-122"/>
              <a:ea typeface="宋体" panose="02010600030101010101" pitchFamily="2" charset="-122"/>
            </a:endParaRPr>
          </a:p>
          <a:p>
            <a:pPr>
              <a:lnSpc>
                <a:spcPct val="150000"/>
              </a:lnSpc>
            </a:pPr>
            <a:r>
              <a:rPr lang="en-US" altLang="zh-CN" sz="1200" b="1" dirty="0">
                <a:solidFill>
                  <a:schemeClr val="accent5"/>
                </a:solidFill>
                <a:latin typeface="宋体" panose="02010600030101010101" pitchFamily="2" charset="-122"/>
                <a:ea typeface="宋体" panose="02010600030101010101" pitchFamily="2" charset="-122"/>
              </a:rPr>
              <a:t>public interface Collection&lt;E&gt; extends </a:t>
            </a:r>
            <a:r>
              <a:rPr lang="en-US" altLang="zh-CN" sz="1200" b="1" dirty="0" err="1">
                <a:solidFill>
                  <a:schemeClr val="accent5"/>
                </a:solidFill>
                <a:latin typeface="宋体" panose="02010600030101010101" pitchFamily="2" charset="-122"/>
                <a:ea typeface="宋体" panose="02010600030101010101" pitchFamily="2" charset="-122"/>
              </a:rPr>
              <a:t>Iterable</a:t>
            </a:r>
            <a:r>
              <a:rPr lang="en-US" altLang="zh-CN" sz="1200" b="1" dirty="0">
                <a:solidFill>
                  <a:schemeClr val="accent5"/>
                </a:solidFill>
                <a:latin typeface="宋体" panose="02010600030101010101" pitchFamily="2" charset="-122"/>
                <a:ea typeface="宋体" panose="02010600030101010101" pitchFamily="2" charset="-122"/>
              </a:rPr>
              <a:t>&lt;E&gt; {</a:t>
            </a:r>
          </a:p>
          <a:p>
            <a:pPr>
              <a:lnSpc>
                <a:spcPct val="150000"/>
              </a:lnSpc>
            </a:pPr>
            <a:r>
              <a:rPr lang="en-US" altLang="zh-CN" sz="1200" b="1" dirty="0">
                <a:solidFill>
                  <a:schemeClr val="accent5"/>
                </a:solidFill>
                <a:latin typeface="宋体" panose="02010600030101010101" pitchFamily="2" charset="-122"/>
                <a:ea typeface="宋体" panose="02010600030101010101" pitchFamily="2" charset="-122"/>
              </a:rPr>
              <a:t>    ……</a:t>
            </a:r>
          </a:p>
          <a:p>
            <a:pPr>
              <a:lnSpc>
                <a:spcPct val="150000"/>
              </a:lnSpc>
            </a:pPr>
            <a:r>
              <a:rPr lang="en-US" altLang="zh-CN" sz="1200" b="1" dirty="0" err="1">
                <a:solidFill>
                  <a:schemeClr val="accent5"/>
                </a:solidFill>
                <a:latin typeface="宋体" panose="02010600030101010101" pitchFamily="2" charset="-122"/>
                <a:ea typeface="宋体" panose="02010600030101010101" pitchFamily="2" charset="-122"/>
              </a:rPr>
              <a:t>boolean</a:t>
            </a:r>
            <a:r>
              <a:rPr lang="en-US" altLang="zh-CN" sz="1200" b="1" dirty="0">
                <a:solidFill>
                  <a:schemeClr val="accent5"/>
                </a:solidFill>
                <a:latin typeface="宋体" panose="02010600030101010101" pitchFamily="2" charset="-122"/>
                <a:ea typeface="宋体" panose="02010600030101010101" pitchFamily="2" charset="-122"/>
              </a:rPr>
              <a:t> add(Object c);</a:t>
            </a:r>
          </a:p>
          <a:p>
            <a:pPr>
              <a:lnSpc>
                <a:spcPct val="150000"/>
              </a:lnSpc>
            </a:pPr>
            <a:r>
              <a:rPr lang="en-US" altLang="zh-CN" sz="1200" b="1" dirty="0" err="1">
                <a:solidFill>
                  <a:schemeClr val="accent5"/>
                </a:solidFill>
                <a:latin typeface="宋体" panose="02010600030101010101" pitchFamily="2" charset="-122"/>
                <a:ea typeface="宋体" panose="02010600030101010101" pitchFamily="2" charset="-122"/>
              </a:rPr>
              <a:t>boolean</a:t>
            </a:r>
            <a:r>
              <a:rPr lang="en-US" altLang="zh-CN" sz="1200" b="1" dirty="0">
                <a:solidFill>
                  <a:schemeClr val="accent5"/>
                </a:solidFill>
                <a:latin typeface="宋体" panose="02010600030101010101" pitchFamily="2" charset="-122"/>
                <a:ea typeface="宋体" panose="02010600030101010101" pitchFamily="2" charset="-122"/>
              </a:rPr>
              <a:t> </a:t>
            </a:r>
            <a:r>
              <a:rPr lang="en-US" altLang="zh-CN" sz="1200" b="1" dirty="0" err="1">
                <a:solidFill>
                  <a:schemeClr val="accent5"/>
                </a:solidFill>
                <a:latin typeface="宋体" panose="02010600030101010101" pitchFamily="2" charset="-122"/>
                <a:ea typeface="宋体" panose="02010600030101010101" pitchFamily="2" charset="-122"/>
              </a:rPr>
              <a:t>addAll</a:t>
            </a:r>
            <a:r>
              <a:rPr lang="en-US" altLang="zh-CN" sz="1200" b="1" dirty="0">
                <a:solidFill>
                  <a:schemeClr val="accent5"/>
                </a:solidFill>
                <a:latin typeface="宋体" panose="02010600030101010101" pitchFamily="2" charset="-122"/>
                <a:ea typeface="宋体" panose="02010600030101010101" pitchFamily="2" charset="-122"/>
              </a:rPr>
              <a:t>(Collection c);</a:t>
            </a:r>
          </a:p>
          <a:p>
            <a:pPr>
              <a:lnSpc>
                <a:spcPct val="150000"/>
              </a:lnSpc>
            </a:pPr>
            <a:r>
              <a:rPr lang="en-US" altLang="zh-CN" sz="1200" b="1" dirty="0" err="1">
                <a:solidFill>
                  <a:schemeClr val="accent5"/>
                </a:solidFill>
                <a:latin typeface="宋体" panose="02010600030101010101" pitchFamily="2" charset="-122"/>
                <a:ea typeface="宋体" panose="02010600030101010101" pitchFamily="2" charset="-122"/>
              </a:rPr>
              <a:t>boolean</a:t>
            </a:r>
            <a:r>
              <a:rPr lang="en-US" altLang="zh-CN" sz="1200" b="1" dirty="0">
                <a:solidFill>
                  <a:schemeClr val="accent5"/>
                </a:solidFill>
                <a:latin typeface="宋体" panose="02010600030101010101" pitchFamily="2" charset="-122"/>
                <a:ea typeface="宋体" panose="02010600030101010101" pitchFamily="2" charset="-122"/>
              </a:rPr>
              <a:t> remove(Object o);</a:t>
            </a:r>
          </a:p>
          <a:p>
            <a:pPr>
              <a:lnSpc>
                <a:spcPct val="150000"/>
              </a:lnSpc>
            </a:pPr>
            <a:r>
              <a:rPr lang="en-US" altLang="zh-CN" sz="1200" b="1" dirty="0" err="1">
                <a:solidFill>
                  <a:schemeClr val="accent5"/>
                </a:solidFill>
                <a:latin typeface="宋体" panose="02010600030101010101" pitchFamily="2" charset="-122"/>
                <a:ea typeface="宋体" panose="02010600030101010101" pitchFamily="2" charset="-122"/>
              </a:rPr>
              <a:t>boolean</a:t>
            </a:r>
            <a:r>
              <a:rPr lang="en-US" altLang="zh-CN" sz="1200" b="1" dirty="0">
                <a:solidFill>
                  <a:schemeClr val="accent5"/>
                </a:solidFill>
                <a:latin typeface="宋体" panose="02010600030101010101" pitchFamily="2" charset="-122"/>
                <a:ea typeface="宋体" panose="02010600030101010101" pitchFamily="2" charset="-122"/>
              </a:rPr>
              <a:t> </a:t>
            </a:r>
            <a:r>
              <a:rPr lang="en-US" altLang="zh-CN" sz="1200" b="1" dirty="0" err="1">
                <a:solidFill>
                  <a:schemeClr val="accent5"/>
                </a:solidFill>
                <a:latin typeface="宋体" panose="02010600030101010101" pitchFamily="2" charset="-122"/>
                <a:ea typeface="宋体" panose="02010600030101010101" pitchFamily="2" charset="-122"/>
              </a:rPr>
              <a:t>removeAll</a:t>
            </a:r>
            <a:r>
              <a:rPr lang="en-US" altLang="zh-CN" sz="1200" b="1" dirty="0">
                <a:solidFill>
                  <a:schemeClr val="accent5"/>
                </a:solidFill>
                <a:latin typeface="宋体" panose="02010600030101010101" pitchFamily="2" charset="-122"/>
                <a:ea typeface="宋体" panose="02010600030101010101" pitchFamily="2" charset="-122"/>
              </a:rPr>
              <a:t>(Collection c);</a:t>
            </a:r>
          </a:p>
          <a:p>
            <a:pPr>
              <a:lnSpc>
                <a:spcPct val="150000"/>
              </a:lnSpc>
            </a:pPr>
            <a:r>
              <a:rPr lang="en-US" altLang="zh-CN" sz="1200" b="1" dirty="0" err="1">
                <a:solidFill>
                  <a:schemeClr val="accent5"/>
                </a:solidFill>
                <a:latin typeface="宋体" panose="02010600030101010101" pitchFamily="2" charset="-122"/>
                <a:ea typeface="宋体" panose="02010600030101010101" pitchFamily="2" charset="-122"/>
              </a:rPr>
              <a:t>boolean</a:t>
            </a:r>
            <a:r>
              <a:rPr lang="en-US" altLang="zh-CN" sz="1200" b="1" dirty="0">
                <a:solidFill>
                  <a:schemeClr val="accent5"/>
                </a:solidFill>
                <a:latin typeface="宋体" panose="02010600030101010101" pitchFamily="2" charset="-122"/>
                <a:ea typeface="宋体" panose="02010600030101010101" pitchFamily="2" charset="-122"/>
              </a:rPr>
              <a:t> </a:t>
            </a:r>
            <a:r>
              <a:rPr lang="en-US" altLang="zh-CN" sz="1200" b="1" dirty="0" err="1">
                <a:solidFill>
                  <a:schemeClr val="accent5"/>
                </a:solidFill>
                <a:latin typeface="宋体" panose="02010600030101010101" pitchFamily="2" charset="-122"/>
                <a:ea typeface="宋体" panose="02010600030101010101" pitchFamily="2" charset="-122"/>
              </a:rPr>
              <a:t>remainAll</a:t>
            </a:r>
            <a:r>
              <a:rPr lang="en-US" altLang="zh-CN" sz="1200" b="1" dirty="0">
                <a:solidFill>
                  <a:schemeClr val="accent5"/>
                </a:solidFill>
                <a:latin typeface="宋体" panose="02010600030101010101" pitchFamily="2" charset="-122"/>
                <a:ea typeface="宋体" panose="02010600030101010101" pitchFamily="2" charset="-122"/>
              </a:rPr>
              <a:t>(Collection c); </a:t>
            </a:r>
          </a:p>
          <a:p>
            <a:pPr>
              <a:lnSpc>
                <a:spcPct val="150000"/>
              </a:lnSpc>
            </a:pPr>
            <a:r>
              <a:rPr lang="en-US" altLang="zh-CN" sz="1200" b="1" dirty="0">
                <a:solidFill>
                  <a:schemeClr val="accent5"/>
                </a:solidFill>
                <a:latin typeface="宋体" panose="02010600030101010101" pitchFamily="2" charset="-122"/>
                <a:ea typeface="宋体" panose="02010600030101010101" pitchFamily="2" charset="-122"/>
              </a:rPr>
              <a:t>Iterator iterator();</a:t>
            </a:r>
          </a:p>
          <a:p>
            <a:pPr>
              <a:lnSpc>
                <a:spcPct val="150000"/>
              </a:lnSpc>
            </a:pPr>
            <a:r>
              <a:rPr lang="en-US" altLang="zh-CN" sz="1200" b="1" dirty="0">
                <a:solidFill>
                  <a:schemeClr val="accent5"/>
                </a:solidFill>
                <a:latin typeface="宋体" panose="02010600030101010101" pitchFamily="2" charset="-122"/>
                <a:ea typeface="宋体" panose="02010600030101010101" pitchFamily="2" charset="-122"/>
              </a:rPr>
              <a:t>……</a:t>
            </a:r>
          </a:p>
          <a:p>
            <a:pPr>
              <a:lnSpc>
                <a:spcPct val="150000"/>
              </a:lnSpc>
            </a:pPr>
            <a:r>
              <a:rPr lang="en-US" altLang="zh-CN" sz="1200" b="1" dirty="0">
                <a:solidFill>
                  <a:schemeClr val="accent5"/>
                </a:solidFill>
                <a:latin typeface="宋体" panose="02010600030101010101" pitchFamily="2" charset="-122"/>
                <a:ea typeface="宋体" panose="02010600030101010101" pitchFamily="2" charset="-122"/>
              </a:rPr>
              <a:t>}</a:t>
            </a:r>
            <a:endParaRPr lang="en-US" altLang="zh-CN" sz="1200" b="1" dirty="0" smtClean="0">
              <a:solidFill>
                <a:schemeClr val="accent5"/>
              </a:solidFill>
              <a:latin typeface="宋体" panose="02010600030101010101" pitchFamily="2" charset="-122"/>
              <a:ea typeface="宋体" panose="02010600030101010101" pitchFamily="2" charset="-122"/>
            </a:endParaRPr>
          </a:p>
        </p:txBody>
      </p:sp>
      <p:sp>
        <p:nvSpPr>
          <p:cNvPr id="9" name="标题 4"/>
          <p:cNvSpPr txBox="1">
            <a:spLocks/>
          </p:cNvSpPr>
          <p:nvPr/>
        </p:nvSpPr>
        <p:spPr>
          <a:xfrm>
            <a:off x="1279708" y="619888"/>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这里举两个例子。首先是</a:t>
            </a:r>
            <a:r>
              <a:rPr lang="en-US" altLang="zh-CN" sz="1200" b="1" dirty="0" smtClean="0">
                <a:latin typeface="宋体" panose="02010600030101010101" pitchFamily="2" charset="-122"/>
                <a:ea typeface="宋体" panose="02010600030101010101" pitchFamily="2" charset="-122"/>
              </a:rPr>
              <a:t>JDK</a:t>
            </a:r>
            <a:r>
              <a:rPr lang="zh-CN" altLang="en-US" sz="1200" b="1" dirty="0" smtClean="0">
                <a:latin typeface="宋体" panose="02010600030101010101" pitchFamily="2" charset="-122"/>
                <a:ea typeface="宋体" panose="02010600030101010101" pitchFamily="2" charset="-122"/>
              </a:rPr>
              <a:t>中的迭代器，</a:t>
            </a:r>
            <a:r>
              <a:rPr lang="en-US" altLang="zh-CN" sz="1200" b="1" dirty="0" smtClean="0">
                <a:latin typeface="宋体" panose="02010600030101010101" pitchFamily="2" charset="-122"/>
                <a:ea typeface="宋体" panose="02010600030101010101" pitchFamily="2" charset="-122"/>
              </a:rPr>
              <a:t>java</a:t>
            </a:r>
            <a:r>
              <a:rPr lang="zh-CN" altLang="en-US" sz="1200" b="1" dirty="0" smtClean="0">
                <a:latin typeface="宋体" panose="02010600030101010101" pitchFamily="2" charset="-122"/>
                <a:ea typeface="宋体" panose="02010600030101010101" pitchFamily="2" charset="-122"/>
              </a:rPr>
              <a:t>中的</a:t>
            </a:r>
            <a:r>
              <a:rPr lang="en-US" altLang="zh-CN" sz="1200" b="1" dirty="0" smtClean="0">
                <a:latin typeface="宋体" panose="02010600030101010101" pitchFamily="2" charset="-122"/>
                <a:ea typeface="宋体" panose="02010600030101010101" pitchFamily="2" charset="-122"/>
              </a:rPr>
              <a:t>Collection</a:t>
            </a:r>
            <a:r>
              <a:rPr lang="zh-CN" altLang="en-US" sz="1200" b="1" dirty="0" smtClean="0">
                <a:latin typeface="宋体" panose="02010600030101010101" pitchFamily="2" charset="-122"/>
                <a:ea typeface="宋体" panose="02010600030101010101" pitchFamily="2" charset="-122"/>
              </a:rPr>
              <a:t>接口声明了如下方法。其中的</a:t>
            </a:r>
            <a:r>
              <a:rPr lang="en-US" altLang="zh-CN" sz="1200" b="1" dirty="0" smtClean="0">
                <a:latin typeface="宋体" panose="02010600030101010101" pitchFamily="2" charset="-122"/>
                <a:ea typeface="宋体" panose="02010600030101010101" pitchFamily="2" charset="-122"/>
              </a:rPr>
              <a:t>iterator()</a:t>
            </a:r>
            <a:r>
              <a:rPr lang="zh-CN" altLang="en-US" sz="1200" b="1" dirty="0">
                <a:latin typeface="宋体" panose="02010600030101010101" pitchFamily="2" charset="-122"/>
                <a:ea typeface="宋体" panose="02010600030101010101" pitchFamily="2" charset="-122"/>
              </a:rPr>
              <a:t>方法用于返回一个</a:t>
            </a:r>
            <a:r>
              <a:rPr lang="en-US" altLang="zh-CN" sz="1200" b="1" dirty="0">
                <a:latin typeface="宋体" panose="02010600030101010101" pitchFamily="2" charset="-122"/>
                <a:ea typeface="宋体" panose="02010600030101010101" pitchFamily="2" charset="-122"/>
              </a:rPr>
              <a:t>Iterator</a:t>
            </a:r>
            <a:r>
              <a:rPr lang="zh-CN" altLang="en-US" sz="1200" b="1" dirty="0">
                <a:latin typeface="宋体" panose="02010600030101010101" pitchFamily="2" charset="-122"/>
                <a:ea typeface="宋体" panose="02010600030101010101" pitchFamily="2" charset="-122"/>
              </a:rPr>
              <a:t>迭代器对象，以便遍历聚合中的元素；具体的</a:t>
            </a:r>
            <a:r>
              <a:rPr lang="en-US" altLang="zh-CN" sz="1200" b="1" dirty="0">
                <a:latin typeface="宋体" panose="02010600030101010101" pitchFamily="2" charset="-122"/>
                <a:ea typeface="宋体" panose="02010600030101010101" pitchFamily="2" charset="-122"/>
              </a:rPr>
              <a:t>Java</a:t>
            </a:r>
            <a:r>
              <a:rPr lang="zh-CN" altLang="en-US" sz="1200" b="1" dirty="0">
                <a:latin typeface="宋体" panose="02010600030101010101" pitchFamily="2" charset="-122"/>
                <a:ea typeface="宋体" panose="02010600030101010101" pitchFamily="2" charset="-122"/>
              </a:rPr>
              <a:t>聚合类可以通过实现该</a:t>
            </a:r>
            <a:r>
              <a:rPr lang="en-US" altLang="zh-CN" sz="1200" b="1" dirty="0">
                <a:latin typeface="宋体" panose="02010600030101010101" pitchFamily="2" charset="-122"/>
                <a:ea typeface="宋体" panose="02010600030101010101" pitchFamily="2" charset="-122"/>
              </a:rPr>
              <a:t>iterator()</a:t>
            </a:r>
            <a:r>
              <a:rPr lang="zh-CN" altLang="en-US" sz="1200" b="1" dirty="0">
                <a:latin typeface="宋体" panose="02010600030101010101" pitchFamily="2" charset="-122"/>
                <a:ea typeface="宋体" panose="02010600030101010101" pitchFamily="2" charset="-122"/>
              </a:rPr>
              <a:t>方法返回一个具体的</a:t>
            </a:r>
            <a:r>
              <a:rPr lang="en-US" altLang="zh-CN" sz="1200" b="1" dirty="0">
                <a:latin typeface="宋体" panose="02010600030101010101" pitchFamily="2" charset="-122"/>
                <a:ea typeface="宋体" panose="02010600030101010101" pitchFamily="2" charset="-122"/>
              </a:rPr>
              <a:t>Iterator</a:t>
            </a:r>
            <a:r>
              <a:rPr lang="zh-CN" altLang="en-US" sz="1200" b="1" dirty="0">
                <a:latin typeface="宋体" panose="02010600030101010101" pitchFamily="2" charset="-122"/>
                <a:ea typeface="宋体" panose="02010600030101010101" pitchFamily="2" charset="-122"/>
              </a:rPr>
              <a:t>对象。</a:t>
            </a:r>
            <a:endParaRPr lang="en-US" altLang="zh-CN" sz="1200" b="1" dirty="0" smtClean="0">
              <a:latin typeface="宋体" panose="02010600030101010101" pitchFamily="2" charset="-122"/>
              <a:ea typeface="宋体" panose="02010600030101010101" pitchFamily="2" charset="-122"/>
            </a:endParaRPr>
          </a:p>
        </p:txBody>
      </p:sp>
      <p:sp>
        <p:nvSpPr>
          <p:cNvPr id="10" name="标题 4"/>
          <p:cNvSpPr txBox="1">
            <a:spLocks/>
          </p:cNvSpPr>
          <p:nvPr/>
        </p:nvSpPr>
        <p:spPr>
          <a:xfrm>
            <a:off x="5310109" y="1345399"/>
            <a:ext cx="2689860" cy="233125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endParaRPr lang="en-US" altLang="zh-CN" sz="1200" b="1" dirty="0">
              <a:solidFill>
                <a:schemeClr val="accent5"/>
              </a:solidFill>
              <a:latin typeface="宋体" panose="02010600030101010101" pitchFamily="2" charset="-122"/>
              <a:ea typeface="宋体" panose="02010600030101010101" pitchFamily="2" charset="-122"/>
            </a:endParaRPr>
          </a:p>
          <a:p>
            <a:pPr>
              <a:lnSpc>
                <a:spcPct val="150000"/>
              </a:lnSpc>
            </a:pPr>
            <a:r>
              <a:rPr lang="en-US" altLang="zh-CN" sz="1200" b="1" dirty="0" smtClean="0">
                <a:solidFill>
                  <a:schemeClr val="accent5"/>
                </a:solidFill>
                <a:latin typeface="宋体" panose="02010600030101010101" pitchFamily="2" charset="-122"/>
                <a:ea typeface="宋体" panose="02010600030101010101" pitchFamily="2" charset="-122"/>
              </a:rPr>
              <a:t>public </a:t>
            </a:r>
            <a:r>
              <a:rPr lang="en-US" altLang="zh-CN" sz="1200" b="1" dirty="0">
                <a:solidFill>
                  <a:schemeClr val="accent5"/>
                </a:solidFill>
                <a:latin typeface="宋体" panose="02010600030101010101" pitchFamily="2" charset="-122"/>
                <a:ea typeface="宋体" panose="02010600030101010101" pitchFamily="2" charset="-122"/>
              </a:rPr>
              <a:t>interface Iterator&lt;E&gt; {</a:t>
            </a:r>
          </a:p>
          <a:p>
            <a:pPr>
              <a:lnSpc>
                <a:spcPct val="150000"/>
              </a:lnSpc>
            </a:pPr>
            <a:r>
              <a:rPr lang="en-US" altLang="zh-CN" sz="1200" b="1" dirty="0" err="1">
                <a:solidFill>
                  <a:schemeClr val="accent5"/>
                </a:solidFill>
                <a:latin typeface="宋体" panose="02010600030101010101" pitchFamily="2" charset="-122"/>
                <a:ea typeface="宋体" panose="02010600030101010101" pitchFamily="2" charset="-122"/>
              </a:rPr>
              <a:t>boolean</a:t>
            </a:r>
            <a:r>
              <a:rPr lang="en-US" altLang="zh-CN" sz="1200" b="1" dirty="0">
                <a:solidFill>
                  <a:schemeClr val="accent5"/>
                </a:solidFill>
                <a:latin typeface="宋体" panose="02010600030101010101" pitchFamily="2" charset="-122"/>
                <a:ea typeface="宋体" panose="02010600030101010101" pitchFamily="2" charset="-122"/>
              </a:rPr>
              <a:t> </a:t>
            </a:r>
            <a:r>
              <a:rPr lang="en-US" altLang="zh-CN" sz="1200" b="1" dirty="0" err="1">
                <a:solidFill>
                  <a:schemeClr val="accent5"/>
                </a:solidFill>
                <a:latin typeface="宋体" panose="02010600030101010101" pitchFamily="2" charset="-122"/>
                <a:ea typeface="宋体" panose="02010600030101010101" pitchFamily="2" charset="-122"/>
              </a:rPr>
              <a:t>hasNext</a:t>
            </a:r>
            <a:r>
              <a:rPr lang="en-US" altLang="zh-CN" sz="1200" b="1" dirty="0">
                <a:solidFill>
                  <a:schemeClr val="accent5"/>
                </a:solidFill>
                <a:latin typeface="宋体" panose="02010600030101010101" pitchFamily="2" charset="-122"/>
                <a:ea typeface="宋体" panose="02010600030101010101" pitchFamily="2" charset="-122"/>
              </a:rPr>
              <a:t>();</a:t>
            </a:r>
          </a:p>
          <a:p>
            <a:pPr>
              <a:lnSpc>
                <a:spcPct val="150000"/>
              </a:lnSpc>
            </a:pPr>
            <a:r>
              <a:rPr lang="en-US" altLang="zh-CN" sz="1200" b="1" dirty="0">
                <a:solidFill>
                  <a:schemeClr val="accent5"/>
                </a:solidFill>
                <a:latin typeface="宋体" panose="02010600030101010101" pitchFamily="2" charset="-122"/>
                <a:ea typeface="宋体" panose="02010600030101010101" pitchFamily="2" charset="-122"/>
              </a:rPr>
              <a:t>E next();</a:t>
            </a:r>
          </a:p>
          <a:p>
            <a:pPr>
              <a:lnSpc>
                <a:spcPct val="150000"/>
              </a:lnSpc>
            </a:pPr>
            <a:r>
              <a:rPr lang="en-US" altLang="zh-CN" sz="1200" b="1" dirty="0">
                <a:solidFill>
                  <a:schemeClr val="accent5"/>
                </a:solidFill>
                <a:latin typeface="宋体" panose="02010600030101010101" pitchFamily="2" charset="-122"/>
                <a:ea typeface="宋体" panose="02010600030101010101" pitchFamily="2" charset="-122"/>
              </a:rPr>
              <a:t>void remove</a:t>
            </a:r>
            <a:r>
              <a:rPr lang="en-US" altLang="zh-CN" sz="1200" b="1" dirty="0" smtClean="0">
                <a:solidFill>
                  <a:schemeClr val="accent5"/>
                </a:solidFill>
                <a:latin typeface="宋体" panose="02010600030101010101" pitchFamily="2" charset="-122"/>
                <a:ea typeface="宋体" panose="02010600030101010101" pitchFamily="2" charset="-122"/>
              </a:rPr>
              <a:t>();</a:t>
            </a:r>
          </a:p>
          <a:p>
            <a:pPr>
              <a:lnSpc>
                <a:spcPct val="150000"/>
              </a:lnSpc>
            </a:pPr>
            <a:r>
              <a:rPr lang="en-US" altLang="zh-CN" sz="1200" b="1" dirty="0">
                <a:solidFill>
                  <a:schemeClr val="accent5"/>
                </a:solidFill>
                <a:latin typeface="宋体" panose="02010600030101010101" pitchFamily="2" charset="-122"/>
                <a:ea typeface="宋体" panose="02010600030101010101" pitchFamily="2" charset="-122"/>
              </a:rPr>
              <a:t>}</a:t>
            </a:r>
          </a:p>
        </p:txBody>
      </p:sp>
    </p:spTree>
    <p:extLst>
      <p:ext uri="{BB962C8B-B14F-4D97-AF65-F5344CB8AC3E}">
        <p14:creationId xmlns:p14="http://schemas.microsoft.com/office/powerpoint/2010/main" val="11673736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smtClean="0"/>
              <a:t>遗留问题：</a:t>
            </a:r>
            <a:endParaRPr lang="zh-CN" altLang="en-US" dirty="0"/>
          </a:p>
        </p:txBody>
      </p:sp>
      <p:sp>
        <p:nvSpPr>
          <p:cNvPr id="4" name="文本占位符 3"/>
          <p:cNvSpPr>
            <a:spLocks noGrp="1"/>
          </p:cNvSpPr>
          <p:nvPr>
            <p:ph type="body" sz="quarter" idx="12"/>
          </p:nvPr>
        </p:nvSpPr>
        <p:spPr>
          <a:xfrm>
            <a:off x="2029685" y="2251729"/>
            <a:ext cx="3340598" cy="392150"/>
          </a:xfrm>
        </p:spPr>
        <p:txBody>
          <a:bodyPr/>
          <a:lstStyle/>
          <a:p>
            <a:r>
              <a:rPr lang="en-US" altLang="zh-CN" sz="1400" dirty="0" smtClean="0"/>
              <a:t>1.</a:t>
            </a:r>
            <a:r>
              <a:rPr lang="zh-CN" altLang="en-US" sz="1400" dirty="0" smtClean="0"/>
              <a:t>组合模式是什么？</a:t>
            </a:r>
            <a:endParaRPr lang="en-US" altLang="zh-CN" sz="1400" dirty="0" smtClean="0"/>
          </a:p>
        </p:txBody>
      </p:sp>
    </p:spTree>
    <p:extLst>
      <p:ext uri="{BB962C8B-B14F-4D97-AF65-F5344CB8AC3E}">
        <p14:creationId xmlns:p14="http://schemas.microsoft.com/office/powerpoint/2010/main" val="2830677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迭代器模式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9" name="标题 4"/>
          <p:cNvSpPr txBox="1">
            <a:spLocks/>
          </p:cNvSpPr>
          <p:nvPr/>
        </p:nvSpPr>
        <p:spPr>
          <a:xfrm>
            <a:off x="968558" y="608767"/>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再举一个实际情况中的例子。</a:t>
            </a: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软件公司为某商场开发了一套销售管理系统，在对该系统进行分析和设计时，</a:t>
            </a: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软件公司开发人员发现经常需要对系统中的商品数据、客户数据等进行遍历，为了复用这些遍历代码，</a:t>
            </a: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公司开发人员设计了一个抽象的数据集合类</a:t>
            </a:r>
            <a:r>
              <a:rPr lang="en-US" altLang="zh-CN" sz="1200" b="1" dirty="0" err="1">
                <a:latin typeface="宋体" panose="02010600030101010101" pitchFamily="2" charset="-122"/>
                <a:ea typeface="宋体" panose="02010600030101010101" pitchFamily="2" charset="-122"/>
              </a:rPr>
              <a:t>AbstractObjectList</a:t>
            </a:r>
            <a:r>
              <a:rPr lang="zh-CN" altLang="en-US" sz="1200" b="1" dirty="0">
                <a:latin typeface="宋体" panose="02010600030101010101" pitchFamily="2" charset="-122"/>
                <a:ea typeface="宋体" panose="02010600030101010101" pitchFamily="2" charset="-122"/>
              </a:rPr>
              <a:t>，而将存储商品和客户等数据的类作为其子类，</a:t>
            </a:r>
            <a:r>
              <a:rPr lang="en-US" altLang="zh-CN" sz="1200" b="1" dirty="0" err="1">
                <a:latin typeface="宋体" panose="02010600030101010101" pitchFamily="2" charset="-122"/>
                <a:ea typeface="宋体" panose="02010600030101010101" pitchFamily="2" charset="-122"/>
              </a:rPr>
              <a:t>AbstractObjectList</a:t>
            </a:r>
            <a:r>
              <a:rPr lang="zh-CN" altLang="en-US" sz="1200" b="1" dirty="0">
                <a:latin typeface="宋体" panose="02010600030101010101" pitchFamily="2" charset="-122"/>
                <a:ea typeface="宋体" panose="02010600030101010101" pitchFamily="2" charset="-122"/>
              </a:rPr>
              <a:t>类结构</a:t>
            </a:r>
            <a:r>
              <a:rPr lang="zh-CN" altLang="en-US" sz="1200" b="1" dirty="0" smtClean="0">
                <a:latin typeface="宋体" panose="02010600030101010101" pitchFamily="2" charset="-122"/>
                <a:ea typeface="宋体" panose="02010600030101010101" pitchFamily="2" charset="-122"/>
              </a:rPr>
              <a:t>如图所</a:t>
            </a:r>
            <a:r>
              <a:rPr lang="zh-CN" altLang="en-US" sz="1200" b="1" dirty="0">
                <a:latin typeface="宋体" panose="02010600030101010101" pitchFamily="2" charset="-122"/>
                <a:ea typeface="宋体" panose="02010600030101010101" pitchFamily="2" charset="-122"/>
              </a:rPr>
              <a:t>示：</a:t>
            </a:r>
            <a:endParaRPr lang="en-US" altLang="zh-CN" sz="1200" b="1"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2338387" y="1809750"/>
            <a:ext cx="3476625" cy="2857500"/>
          </a:xfrm>
          <a:prstGeom prst="rect">
            <a:avLst/>
          </a:prstGeom>
        </p:spPr>
      </p:pic>
    </p:spTree>
    <p:extLst>
      <p:ext uri="{BB962C8B-B14F-4D97-AF65-F5344CB8AC3E}">
        <p14:creationId xmlns:p14="http://schemas.microsoft.com/office/powerpoint/2010/main" val="220674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迭代器模式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9" name="标题 4"/>
          <p:cNvSpPr txBox="1">
            <a:spLocks/>
          </p:cNvSpPr>
          <p:nvPr/>
        </p:nvSpPr>
        <p:spPr>
          <a:xfrm>
            <a:off x="1051098" y="546717"/>
            <a:ext cx="6720261" cy="405703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但是这样设计有几个明显的问题：</a:t>
            </a:r>
            <a:endParaRPr lang="en-US" altLang="zh-CN" sz="1200" b="1" dirty="0" smtClean="0">
              <a:latin typeface="宋体" panose="02010600030101010101" pitchFamily="2" charset="-122"/>
              <a:ea typeface="宋体" panose="02010600030101010101" pitchFamily="2" charset="-122"/>
            </a:endParaRPr>
          </a:p>
          <a:p>
            <a:pPr>
              <a:lnSpc>
                <a:spcPct val="150000"/>
              </a:lnSpc>
            </a:pPr>
            <a:endParaRPr lang="en-US" altLang="zh-CN" sz="1200" b="1" dirty="0" smtClean="0">
              <a:latin typeface="宋体" panose="02010600030101010101" pitchFamily="2" charset="-122"/>
              <a:ea typeface="宋体" panose="02010600030101010101" pitchFamily="2" charset="-122"/>
            </a:endParaRPr>
          </a:p>
          <a:p>
            <a:pPr marL="228600" indent="-228600">
              <a:lnSpc>
                <a:spcPct val="150000"/>
              </a:lnSpc>
              <a:buAutoNum type="arabicPeriod"/>
            </a:pPr>
            <a:r>
              <a:rPr lang="zh-CN" altLang="en-US" sz="1200" b="1" dirty="0" smtClean="0">
                <a:latin typeface="宋体" panose="02010600030101010101" pitchFamily="2" charset="-122"/>
                <a:ea typeface="宋体" panose="02010600030101010101" pitchFamily="2" charset="-122"/>
              </a:rPr>
              <a:t>一些方法</a:t>
            </a:r>
            <a:r>
              <a:rPr lang="zh-CN" altLang="en-US" sz="1200" b="1" dirty="0">
                <a:latin typeface="宋体" panose="02010600030101010101" pitchFamily="2" charset="-122"/>
                <a:ea typeface="宋体" panose="02010600030101010101" pitchFamily="2" charset="-122"/>
              </a:rPr>
              <a:t>用于管理数据</a:t>
            </a:r>
            <a:r>
              <a:rPr lang="zh-CN" altLang="en-US" sz="1200" b="1" dirty="0" smtClean="0">
                <a:latin typeface="宋体" panose="02010600030101010101" pitchFamily="2" charset="-122"/>
                <a:ea typeface="宋体" panose="02010600030101010101" pitchFamily="2" charset="-122"/>
              </a:rPr>
              <a:t>，一些方法</a:t>
            </a:r>
            <a:r>
              <a:rPr lang="zh-CN" altLang="en-US" sz="1200" b="1" dirty="0">
                <a:latin typeface="宋体" panose="02010600030101010101" pitchFamily="2" charset="-122"/>
                <a:ea typeface="宋体" panose="02010600030101010101" pitchFamily="2" charset="-122"/>
              </a:rPr>
              <a:t>用于遍历数据。这将导致聚合类的职责过重</a:t>
            </a:r>
            <a:r>
              <a:rPr lang="zh-CN" altLang="en-US" sz="1200" b="1" dirty="0" smtClean="0">
                <a:latin typeface="宋体" panose="02010600030101010101" pitchFamily="2" charset="-122"/>
                <a:ea typeface="宋体" panose="02010600030101010101" pitchFamily="2" charset="-122"/>
              </a:rPr>
              <a:t>，违反</a:t>
            </a:r>
            <a:r>
              <a:rPr lang="zh-CN" altLang="en-US" sz="1200" b="1" dirty="0">
                <a:latin typeface="宋体" panose="02010600030101010101" pitchFamily="2" charset="-122"/>
                <a:ea typeface="宋体" panose="02010600030101010101" pitchFamily="2" charset="-122"/>
              </a:rPr>
              <a:t>了“单一职责原则”，由于聚合类非常庞大，实现代码过长，还将给测试和维护增加难度</a:t>
            </a:r>
            <a:r>
              <a:rPr lang="zh-CN" altLang="en-US" sz="1200" b="1" dirty="0" smtClean="0">
                <a:latin typeface="宋体" panose="02010600030101010101" pitchFamily="2" charset="-122"/>
                <a:ea typeface="宋体" panose="02010600030101010101" pitchFamily="2" charset="-122"/>
              </a:rPr>
              <a:t>。</a:t>
            </a:r>
            <a:endParaRPr lang="en-US" altLang="zh-CN" sz="1200" b="1" dirty="0" smtClean="0">
              <a:latin typeface="宋体" panose="02010600030101010101" pitchFamily="2" charset="-122"/>
              <a:ea typeface="宋体" panose="02010600030101010101" pitchFamily="2" charset="-122"/>
            </a:endParaRPr>
          </a:p>
          <a:p>
            <a:pPr marL="228600" indent="-228600">
              <a:lnSpc>
                <a:spcPct val="150000"/>
              </a:lnSpc>
              <a:buAutoNum type="arabicPeriod"/>
            </a:pP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2.</a:t>
            </a:r>
            <a:r>
              <a:rPr lang="zh-CN" altLang="en-US" sz="1200" b="1" dirty="0">
                <a:latin typeface="宋体" panose="02010600030101010101" pitchFamily="2" charset="-122"/>
                <a:ea typeface="宋体" panose="02010600030101010101" pitchFamily="2" charset="-122"/>
              </a:rPr>
              <a:t>如果将抽象聚合类声明为一个接口，则在这个接口中充斥着大量方法，不利于子类实现，违反了“接口隔离原则”</a:t>
            </a:r>
            <a:r>
              <a:rPr lang="zh-CN" altLang="en-US" sz="1200" b="1" dirty="0" smtClean="0">
                <a:latin typeface="宋体" panose="02010600030101010101" pitchFamily="2" charset="-122"/>
                <a:ea typeface="宋体" panose="02010600030101010101" pitchFamily="2" charset="-122"/>
              </a:rPr>
              <a:t>。</a:t>
            </a:r>
            <a:endParaRPr lang="en-US" altLang="zh-CN" sz="1200" b="1" dirty="0" smtClean="0">
              <a:latin typeface="宋体" panose="02010600030101010101" pitchFamily="2" charset="-122"/>
              <a:ea typeface="宋体" panose="02010600030101010101" pitchFamily="2" charset="-122"/>
            </a:endParaRPr>
          </a:p>
          <a:p>
            <a:pPr>
              <a:lnSpc>
                <a:spcPct val="150000"/>
              </a:lnSpc>
            </a:pP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3.</a:t>
            </a:r>
            <a:r>
              <a:rPr lang="zh-CN" altLang="en-US" sz="1200" b="1" dirty="0">
                <a:latin typeface="宋体" panose="02010600030101010101" pitchFamily="2" charset="-122"/>
                <a:ea typeface="宋体" panose="02010600030101010101" pitchFamily="2" charset="-122"/>
              </a:rPr>
              <a:t>如果将所有的遍历操作都交给子类来实现，将导致子类代码庞大，而且必须暴露</a:t>
            </a:r>
            <a:r>
              <a:rPr lang="en-US" altLang="zh-CN" sz="1200" b="1" dirty="0" err="1">
                <a:latin typeface="宋体" panose="02010600030101010101" pitchFamily="2" charset="-122"/>
                <a:ea typeface="宋体" panose="02010600030101010101" pitchFamily="2" charset="-122"/>
              </a:rPr>
              <a:t>AbstractObjectList</a:t>
            </a:r>
            <a:r>
              <a:rPr lang="zh-CN" altLang="en-US" sz="1200" b="1" dirty="0">
                <a:latin typeface="宋体" panose="02010600030101010101" pitchFamily="2" charset="-122"/>
                <a:ea typeface="宋体" panose="02010600030101010101" pitchFamily="2" charset="-122"/>
              </a:rPr>
              <a:t>的内部存储细节，向子类公开自己的私有属性，否则子类无法实施对数据的遍历，这将破坏</a:t>
            </a:r>
            <a:r>
              <a:rPr lang="en-US" altLang="zh-CN" sz="1200" b="1" dirty="0" err="1">
                <a:latin typeface="宋体" panose="02010600030101010101" pitchFamily="2" charset="-122"/>
                <a:ea typeface="宋体" panose="02010600030101010101" pitchFamily="2" charset="-122"/>
              </a:rPr>
              <a:t>AbstractObjectList</a:t>
            </a:r>
            <a:r>
              <a:rPr lang="zh-CN" altLang="en-US" sz="1200" b="1" dirty="0">
                <a:latin typeface="宋体" panose="02010600030101010101" pitchFamily="2" charset="-122"/>
                <a:ea typeface="宋体" panose="02010600030101010101" pitchFamily="2" charset="-122"/>
              </a:rPr>
              <a:t>类的封装性</a:t>
            </a:r>
            <a:r>
              <a:rPr lang="zh-CN" altLang="en-US" sz="1200" b="1" dirty="0" smtClean="0">
                <a:latin typeface="宋体" panose="02010600030101010101" pitchFamily="2" charset="-122"/>
                <a:ea typeface="宋体" panose="02010600030101010101" pitchFamily="2" charset="-122"/>
              </a:rPr>
              <a:t>。</a:t>
            </a:r>
            <a:endParaRPr lang="en-US" altLang="zh-CN" sz="1200" b="1" dirty="0" smtClean="0">
              <a:latin typeface="宋体" panose="02010600030101010101" pitchFamily="2" charset="-122"/>
              <a:ea typeface="宋体" panose="02010600030101010101" pitchFamily="2" charset="-122"/>
            </a:endParaRPr>
          </a:p>
          <a:p>
            <a:pPr>
              <a:lnSpc>
                <a:spcPct val="150000"/>
              </a:lnSpc>
            </a:pPr>
            <a:endParaRPr lang="en-US" altLang="zh-CN"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如何解决上述问题？解决方案之一</a:t>
            </a:r>
            <a:r>
              <a:rPr lang="zh-CN" altLang="en-US" sz="1200" b="1" dirty="0">
                <a:solidFill>
                  <a:srgbClr val="FF0000"/>
                </a:solidFill>
                <a:latin typeface="宋体" panose="02010600030101010101" pitchFamily="2" charset="-122"/>
                <a:ea typeface="宋体" panose="02010600030101010101" pitchFamily="2" charset="-122"/>
              </a:rPr>
              <a:t>就是将聚合类中负责遍历数据的方法提取出来，封装到专门的类中，实现数据存储和数据遍历分离，无须暴露聚合类的内部属性即可对其进行操作，</a:t>
            </a:r>
            <a:r>
              <a:rPr lang="zh-CN" altLang="en-US" sz="1200" b="1" dirty="0">
                <a:latin typeface="宋体" panose="02010600030101010101" pitchFamily="2" charset="-122"/>
                <a:ea typeface="宋体" panose="02010600030101010101" pitchFamily="2" charset="-122"/>
              </a:rPr>
              <a:t>而这正是迭代器模式的意图所在。</a:t>
            </a:r>
            <a:endParaRPr lang="en-US" altLang="zh-CN" sz="1200" b="1"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5581254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迭代器模式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9" name="标题 4"/>
          <p:cNvSpPr txBox="1">
            <a:spLocks/>
          </p:cNvSpPr>
          <p:nvPr/>
        </p:nvSpPr>
        <p:spPr>
          <a:xfrm>
            <a:off x="1051099" y="546717"/>
            <a:ext cx="6626052" cy="101538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endParaRPr lang="en-US" altLang="zh-CN" sz="1200" b="1" dirty="0" smtClean="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715314" y="1403350"/>
            <a:ext cx="5214594" cy="2978150"/>
          </a:xfrm>
          <a:prstGeom prst="rect">
            <a:avLst/>
          </a:prstGeom>
        </p:spPr>
      </p:pic>
      <p:sp>
        <p:nvSpPr>
          <p:cNvPr id="6" name="标题 4"/>
          <p:cNvSpPr txBox="1">
            <a:spLocks/>
          </p:cNvSpPr>
          <p:nvPr/>
        </p:nvSpPr>
        <p:spPr>
          <a:xfrm>
            <a:off x="968558" y="608767"/>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重构之后的销售管理系统数据遍历结构如</a:t>
            </a:r>
            <a:r>
              <a:rPr lang="zh-CN" altLang="en-US" sz="1200" b="1" dirty="0" smtClean="0">
                <a:latin typeface="宋体" panose="02010600030101010101" pitchFamily="2" charset="-122"/>
                <a:ea typeface="宋体" panose="02010600030101010101" pitchFamily="2" charset="-122"/>
              </a:rPr>
              <a:t>图所</a:t>
            </a:r>
            <a:r>
              <a:rPr lang="zh-CN" altLang="en-US" sz="1200" b="1" dirty="0">
                <a:latin typeface="宋体" panose="02010600030101010101" pitchFamily="2" charset="-122"/>
                <a:ea typeface="宋体" panose="02010600030101010101" pitchFamily="2" charset="-122"/>
              </a:rPr>
              <a:t>示：</a:t>
            </a:r>
            <a:r>
              <a:rPr lang="en-US" altLang="zh-CN" sz="1200" b="1" dirty="0" err="1">
                <a:latin typeface="宋体" panose="02010600030101010101" pitchFamily="2" charset="-122"/>
                <a:ea typeface="宋体" panose="02010600030101010101" pitchFamily="2" charset="-122"/>
              </a:rPr>
              <a:t>AbstractObjectList</a:t>
            </a:r>
            <a:r>
              <a:rPr lang="zh-CN" altLang="en-US" sz="1200" b="1" dirty="0">
                <a:latin typeface="宋体" panose="02010600030101010101" pitchFamily="2" charset="-122"/>
                <a:ea typeface="宋体" panose="02010600030101010101" pitchFamily="2" charset="-122"/>
              </a:rPr>
              <a:t>充当抽象聚合类，</a:t>
            </a:r>
            <a:r>
              <a:rPr lang="en-US" altLang="zh-CN" sz="1200" b="1" dirty="0" err="1">
                <a:latin typeface="宋体" panose="02010600030101010101" pitchFamily="2" charset="-122"/>
                <a:ea typeface="宋体" panose="02010600030101010101" pitchFamily="2" charset="-122"/>
              </a:rPr>
              <a:t>ProductList</a:t>
            </a:r>
            <a:r>
              <a:rPr lang="zh-CN" altLang="en-US" sz="1200" b="1" dirty="0">
                <a:latin typeface="宋体" panose="02010600030101010101" pitchFamily="2" charset="-122"/>
                <a:ea typeface="宋体" panose="02010600030101010101" pitchFamily="2" charset="-122"/>
              </a:rPr>
              <a:t>充当具体聚合类，</a:t>
            </a:r>
            <a:r>
              <a:rPr lang="en-US" altLang="zh-CN" sz="1200" b="1" dirty="0" err="1">
                <a:latin typeface="宋体" panose="02010600030101010101" pitchFamily="2" charset="-122"/>
                <a:ea typeface="宋体" panose="02010600030101010101" pitchFamily="2" charset="-122"/>
              </a:rPr>
              <a:t>AbstractIterator</a:t>
            </a:r>
            <a:r>
              <a:rPr lang="zh-CN" altLang="en-US" sz="1200" b="1" dirty="0">
                <a:latin typeface="宋体" panose="02010600030101010101" pitchFamily="2" charset="-122"/>
                <a:ea typeface="宋体" panose="02010600030101010101" pitchFamily="2" charset="-122"/>
              </a:rPr>
              <a:t>充当抽象迭代器，</a:t>
            </a:r>
            <a:r>
              <a:rPr lang="en-US" altLang="zh-CN" sz="1200" b="1" dirty="0" err="1">
                <a:latin typeface="宋体" panose="02010600030101010101" pitchFamily="2" charset="-122"/>
                <a:ea typeface="宋体" panose="02010600030101010101" pitchFamily="2" charset="-122"/>
              </a:rPr>
              <a:t>ProductIterator</a:t>
            </a:r>
            <a:r>
              <a:rPr lang="zh-CN" altLang="en-US" sz="1200" b="1" dirty="0">
                <a:latin typeface="宋体" panose="02010600030101010101" pitchFamily="2" charset="-122"/>
                <a:ea typeface="宋体" panose="02010600030101010101" pitchFamily="2" charset="-122"/>
              </a:rPr>
              <a:t>充当具体迭代器</a:t>
            </a:r>
            <a:endParaRPr lang="en-US" altLang="zh-CN" sz="1200" b="1" dirty="0" smtClean="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274714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迭代器模式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9" name="标题 4"/>
          <p:cNvSpPr txBox="1">
            <a:spLocks/>
          </p:cNvSpPr>
          <p:nvPr/>
        </p:nvSpPr>
        <p:spPr>
          <a:xfrm>
            <a:off x="1051099" y="546717"/>
            <a:ext cx="6626052" cy="101538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endParaRPr lang="en-US" altLang="zh-CN" sz="1200" b="1" dirty="0" smtClean="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809798" y="724350"/>
            <a:ext cx="3688861" cy="3820359"/>
          </a:xfrm>
          <a:prstGeom prst="rect">
            <a:avLst/>
          </a:prstGeom>
        </p:spPr>
      </p:pic>
      <p:pic>
        <p:nvPicPr>
          <p:cNvPr id="5" name="图片 4"/>
          <p:cNvPicPr>
            <a:picLocks noChangeAspect="1"/>
          </p:cNvPicPr>
          <p:nvPr/>
        </p:nvPicPr>
        <p:blipFill>
          <a:blip r:embed="rId4"/>
          <a:stretch>
            <a:fillRect/>
          </a:stretch>
        </p:blipFill>
        <p:spPr>
          <a:xfrm>
            <a:off x="4640091" y="867234"/>
            <a:ext cx="3443459" cy="2309435"/>
          </a:xfrm>
          <a:prstGeom prst="rect">
            <a:avLst/>
          </a:prstGeom>
        </p:spPr>
      </p:pic>
    </p:spTree>
    <p:extLst>
      <p:ext uri="{BB962C8B-B14F-4D97-AF65-F5344CB8AC3E}">
        <p14:creationId xmlns:p14="http://schemas.microsoft.com/office/powerpoint/2010/main" val="25769629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迭代器模式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9" name="标题 4"/>
          <p:cNvSpPr txBox="1">
            <a:spLocks/>
          </p:cNvSpPr>
          <p:nvPr/>
        </p:nvSpPr>
        <p:spPr>
          <a:xfrm>
            <a:off x="1051099" y="546717"/>
            <a:ext cx="6626052" cy="101538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endParaRPr lang="en-US" altLang="zh-CN" sz="1200" b="1" dirty="0" smtClean="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3"/>
          <a:stretch>
            <a:fillRect/>
          </a:stretch>
        </p:blipFill>
        <p:spPr>
          <a:xfrm>
            <a:off x="1" y="762322"/>
            <a:ext cx="4540250" cy="3572170"/>
          </a:xfrm>
          <a:prstGeom prst="rect">
            <a:avLst/>
          </a:prstGeom>
        </p:spPr>
      </p:pic>
      <p:pic>
        <p:nvPicPr>
          <p:cNvPr id="7" name="图片 6"/>
          <p:cNvPicPr>
            <a:picLocks noChangeAspect="1"/>
          </p:cNvPicPr>
          <p:nvPr/>
        </p:nvPicPr>
        <p:blipFill>
          <a:blip r:embed="rId4"/>
          <a:stretch>
            <a:fillRect/>
          </a:stretch>
        </p:blipFill>
        <p:spPr>
          <a:xfrm>
            <a:off x="4629944" y="630100"/>
            <a:ext cx="2957513" cy="4168463"/>
          </a:xfrm>
          <a:prstGeom prst="rect">
            <a:avLst/>
          </a:prstGeom>
        </p:spPr>
      </p:pic>
    </p:spTree>
    <p:extLst>
      <p:ext uri="{BB962C8B-B14F-4D97-AF65-F5344CB8AC3E}">
        <p14:creationId xmlns:p14="http://schemas.microsoft.com/office/powerpoint/2010/main" val="21930243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3" name="文本框 2"/>
          <p:cNvSpPr txBox="1"/>
          <p:nvPr/>
        </p:nvSpPr>
        <p:spPr>
          <a:xfrm>
            <a:off x="1056019" y="809756"/>
            <a:ext cx="7334078" cy="200003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200" dirty="0"/>
              <a:t>它支持以不同的方式遍历一个聚合对象，在同一个聚合对象上可以定义多种遍历方式。在迭代器模式中只需要用一个不同的迭代器来替换原有迭代器即可改变遍历算法，我们也可以自己定义迭代器的子类以支持新的遍历方式</a:t>
            </a:r>
            <a:r>
              <a:rPr lang="zh-CN" altLang="en-US" sz="1200" dirty="0" smtClean="0"/>
              <a:t>。</a:t>
            </a:r>
            <a:endParaRPr lang="en-US" altLang="zh-CN" sz="1200" dirty="0" smtClean="0"/>
          </a:p>
          <a:p>
            <a:pPr marL="285750" indent="-285750">
              <a:lnSpc>
                <a:spcPct val="150000"/>
              </a:lnSpc>
              <a:buFont typeface="Wingdings" panose="05000000000000000000" pitchFamily="2" charset="2"/>
              <a:buChar char="Ø"/>
            </a:pPr>
            <a:r>
              <a:rPr lang="zh-CN" altLang="en-US" sz="1200" dirty="0"/>
              <a:t>迭代器简化了聚合类。由于引入了迭代器，在原有的聚合对象中不需要再自行提供数据遍历等方法，这样可以简化聚合类的设计</a:t>
            </a:r>
            <a:r>
              <a:rPr lang="zh-CN" altLang="en-US" sz="1200" dirty="0" smtClean="0"/>
              <a:t>。</a:t>
            </a:r>
            <a:endParaRPr lang="en-US" altLang="zh-CN" sz="1200" dirty="0" smtClean="0"/>
          </a:p>
          <a:p>
            <a:pPr marL="285750" indent="-285750">
              <a:lnSpc>
                <a:spcPct val="150000"/>
              </a:lnSpc>
              <a:buFont typeface="Wingdings" panose="05000000000000000000" pitchFamily="2" charset="2"/>
              <a:buChar char="Ø"/>
            </a:pPr>
            <a:r>
              <a:rPr lang="zh-CN" altLang="en-US" sz="1200" dirty="0">
                <a:latin typeface="-apple-system"/>
              </a:rPr>
              <a:t>在迭代器模式中，由于引入了抽象层，增加新的聚合类和迭代器类都很方便，无须修改原有代码，满足“开闭原则”的要求。</a:t>
            </a: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35</a:t>
            </a:fld>
            <a:endParaRPr lang="zh-CN" altLang="en-US" dirty="0">
              <a:solidFill>
                <a:prstClr val="black">
                  <a:tint val="75000"/>
                </a:prstClr>
              </a:solidFill>
            </a:endParaRPr>
          </a:p>
        </p:txBody>
      </p:sp>
      <p:sp>
        <p:nvSpPr>
          <p:cNvPr id="5" name="矩形 4"/>
          <p:cNvSpPr/>
          <p:nvPr/>
        </p:nvSpPr>
        <p:spPr>
          <a:xfrm>
            <a:off x="563576" y="748038"/>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1102261" y="761036"/>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3"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迭代器</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12" name="矩形 11"/>
          <p:cNvSpPr/>
          <p:nvPr/>
        </p:nvSpPr>
        <p:spPr>
          <a:xfrm>
            <a:off x="965645" y="3235716"/>
            <a:ext cx="7467427" cy="144917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200" dirty="0" smtClean="0"/>
              <a:t>由于</a:t>
            </a:r>
            <a:r>
              <a:rPr lang="zh-CN" altLang="en-US" sz="1200" dirty="0"/>
              <a:t>迭代器模式将存储数据和遍历数据的职责分离，增加新的聚合类需要对应增加新的迭代器类，类的个数成对增加，这在一定程度上增加了系统的复杂性</a:t>
            </a:r>
            <a:r>
              <a:rPr lang="zh-CN" altLang="en-US" sz="1200" dirty="0" smtClean="0"/>
              <a:t>。</a:t>
            </a:r>
            <a:endParaRPr lang="zh-CN" altLang="en-US" sz="1200" dirty="0"/>
          </a:p>
          <a:p>
            <a:pPr marL="285750" indent="-285750">
              <a:lnSpc>
                <a:spcPct val="150000"/>
              </a:lnSpc>
              <a:buFont typeface="Wingdings" panose="05000000000000000000" pitchFamily="2" charset="2"/>
              <a:buChar char="Ø"/>
            </a:pPr>
            <a:r>
              <a:rPr lang="zh-CN" altLang="en-US" sz="1200" dirty="0" smtClean="0"/>
              <a:t>抽象</a:t>
            </a:r>
            <a:r>
              <a:rPr lang="zh-CN" altLang="en-US" sz="1200" dirty="0"/>
              <a:t>迭代器的设计难度较大，需要充分考虑到系统将来的扩展，例如</a:t>
            </a:r>
            <a:r>
              <a:rPr lang="en-US" altLang="zh-CN" sz="1200" dirty="0"/>
              <a:t>JDK</a:t>
            </a:r>
            <a:r>
              <a:rPr lang="zh-CN" altLang="en-US" sz="1200" dirty="0"/>
              <a:t>内置迭代器</a:t>
            </a:r>
            <a:r>
              <a:rPr lang="en-US" altLang="zh-CN" sz="1200" dirty="0"/>
              <a:t>Iterator</a:t>
            </a:r>
            <a:r>
              <a:rPr lang="zh-CN" altLang="en-US" sz="1200" dirty="0"/>
              <a:t>就无法实现逆向遍历，如果需要实现逆向遍历，只能通过其子类</a:t>
            </a:r>
            <a:r>
              <a:rPr lang="en-US" altLang="zh-CN" sz="1200" dirty="0" err="1"/>
              <a:t>ListIterator</a:t>
            </a:r>
            <a:r>
              <a:rPr lang="zh-CN" altLang="en-US" sz="1200" dirty="0"/>
              <a:t>等来实现，而</a:t>
            </a:r>
            <a:r>
              <a:rPr lang="en-US" altLang="zh-CN" sz="1200" dirty="0" err="1"/>
              <a:t>ListIterator</a:t>
            </a:r>
            <a:r>
              <a:rPr lang="zh-CN" altLang="en-US" sz="1200" dirty="0"/>
              <a:t>迭代器无法用于操作</a:t>
            </a:r>
            <a:r>
              <a:rPr lang="en-US" altLang="zh-CN" sz="1200" dirty="0"/>
              <a:t>Set</a:t>
            </a:r>
            <a:r>
              <a:rPr lang="zh-CN" altLang="en-US" sz="1200" dirty="0"/>
              <a:t>类型的聚合对象</a:t>
            </a:r>
            <a:r>
              <a:rPr lang="zh-CN" altLang="en-US" sz="1200" dirty="0" smtClean="0"/>
              <a:t>。创建</a:t>
            </a:r>
            <a:r>
              <a:rPr lang="zh-CN" altLang="en-US" sz="1200" dirty="0"/>
              <a:t>一个考虑全面的抽象迭代器并不是件很容易的事情。</a:t>
            </a:r>
            <a:endParaRPr lang="zh-CN" altLang="en-US" sz="1200" b="1" dirty="0" smtClean="0"/>
          </a:p>
        </p:txBody>
      </p:sp>
      <p:sp>
        <p:nvSpPr>
          <p:cNvPr id="14" name="矩形 13"/>
          <p:cNvSpPr/>
          <p:nvPr/>
        </p:nvSpPr>
        <p:spPr>
          <a:xfrm>
            <a:off x="476468" y="3223149"/>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968911" y="3223149"/>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7162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9131" y="218838"/>
            <a:ext cx="2694290"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36</a:t>
            </a:fld>
            <a:endParaRPr lang="zh-CN" altLang="en-US">
              <a:solidFill>
                <a:prstClr val="black">
                  <a:tint val="75000"/>
                </a:prstClr>
              </a:solidFill>
            </a:endParaRPr>
          </a:p>
        </p:txBody>
      </p:sp>
      <p:sp>
        <p:nvSpPr>
          <p:cNvPr id="6" name="文本占位符 1"/>
          <p:cNvSpPr>
            <a:spLocks noGrp="1"/>
          </p:cNvSpPr>
          <p:nvPr>
            <p:ph type="body" sz="quarter" idx="10"/>
          </p:nvPr>
        </p:nvSpPr>
        <p:spPr>
          <a:xfrm>
            <a:off x="2922329" y="1102759"/>
            <a:ext cx="2279591" cy="3259268"/>
          </a:xfrm>
        </p:spPr>
        <p:txBody>
          <a:bodyPr>
            <a:normAutofit/>
          </a:bodyPr>
          <a:lstStyle/>
          <a:p>
            <a:r>
              <a:rPr lang="zh-CN" altLang="en-US" sz="1800" dirty="0">
                <a:latin typeface="微软雅黑" panose="020B0503020204020204" pitchFamily="34" charset="-122"/>
                <a:ea typeface="微软雅黑" panose="020B0503020204020204" pitchFamily="34" charset="-122"/>
              </a:rPr>
              <a:t>解释器模式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迭代器模式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smtClean="0">
                <a:solidFill>
                  <a:schemeClr val="tx1"/>
                </a:solidFill>
                <a:latin typeface="微软雅黑" panose="020B0503020204020204" pitchFamily="34" charset="-122"/>
                <a:ea typeface="微软雅黑" panose="020B0503020204020204" pitchFamily="34" charset="-122"/>
              </a:rPr>
              <a:t>中介者模式</a:t>
            </a:r>
            <a:endParaRPr lang="en-US" altLang="zh-CN" sz="1800" dirty="0" smtClean="0">
              <a:solidFill>
                <a:schemeClr val="tx1"/>
              </a:solidFill>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备忘录模式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观察者模式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状态模式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策略模式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模板方法模式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访问者模式</a:t>
            </a: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784332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中介者模式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177231" y="598479"/>
            <a:ext cx="6720261" cy="163037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如果在一个系统中对象之间的联系呈现为</a:t>
            </a:r>
            <a:r>
              <a:rPr lang="zh-CN" altLang="en-US" sz="1200" b="1" dirty="0" smtClean="0">
                <a:latin typeface="宋体" panose="02010600030101010101" pitchFamily="2" charset="-122"/>
                <a:ea typeface="宋体" panose="02010600030101010101" pitchFamily="2" charset="-122"/>
              </a:rPr>
              <a:t>网状结构。</a:t>
            </a:r>
            <a:r>
              <a:rPr lang="zh-CN" altLang="en-US" sz="1200" b="1" dirty="0">
                <a:latin typeface="宋体" panose="02010600030101010101" pitchFamily="2" charset="-122"/>
                <a:ea typeface="宋体" panose="02010600030101010101" pitchFamily="2" charset="-122"/>
              </a:rPr>
              <a:t>对象之间存在大量的多对多联系，将导致系统非常复杂，这些对象既会影响别的对象，也会被别的对象所影响，这些对象称为同事对象，它们之间通过彼此的相互作用实现系统的行为。在网状结构中，几乎每个对象都需要与其他对象发生相互作用，而这种相互作用表现为一个对象与另外一个对象的直接耦合，这将导致一个过度耦合的系统。</a:t>
            </a:r>
            <a:endParaRPr lang="en-US" altLang="zh-CN" sz="1200"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1571808" y="2808099"/>
            <a:ext cx="5425892" cy="1592451"/>
          </a:xfrm>
          <a:prstGeom prst="rect">
            <a:avLst/>
          </a:prstGeom>
        </p:spPr>
      </p:pic>
      <p:sp>
        <p:nvSpPr>
          <p:cNvPr id="13" name="标题 4"/>
          <p:cNvSpPr txBox="1">
            <a:spLocks/>
          </p:cNvSpPr>
          <p:nvPr/>
        </p:nvSpPr>
        <p:spPr>
          <a:xfrm>
            <a:off x="1177232" y="1957379"/>
            <a:ext cx="6720261" cy="108427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本质：解耦</a:t>
            </a:r>
            <a:r>
              <a:rPr lang="zh-CN" altLang="en-US" sz="1200" b="1" dirty="0">
                <a:latin typeface="宋体" panose="02010600030101010101" pitchFamily="2" charset="-122"/>
                <a:ea typeface="宋体" panose="02010600030101010101" pitchFamily="2" charset="-122"/>
              </a:rPr>
              <a:t>多个同事对象之间的交互关系。每个对象都持有中介者对象的引用，只跟中介者对象打交道。我们通过中介者对象统一管理这些交互关系</a:t>
            </a:r>
            <a:r>
              <a:rPr lang="zh-CN" altLang="en-US" sz="1200" b="1" dirty="0" smtClean="0">
                <a:latin typeface="宋体" panose="02010600030101010101" pitchFamily="2" charset="-122"/>
                <a:ea typeface="宋体" panose="02010600030101010101" pitchFamily="2" charset="-122"/>
              </a:rPr>
              <a:t>。将复杂的网状结构转化成星型结构。</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68450365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中介者模式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4" name="图片 3"/>
          <p:cNvPicPr>
            <a:picLocks noChangeAspect="1"/>
          </p:cNvPicPr>
          <p:nvPr/>
        </p:nvPicPr>
        <p:blipFill>
          <a:blip r:embed="rId3"/>
          <a:stretch>
            <a:fillRect/>
          </a:stretch>
        </p:blipFill>
        <p:spPr>
          <a:xfrm>
            <a:off x="114300" y="717550"/>
            <a:ext cx="5812179" cy="2446337"/>
          </a:xfrm>
          <a:prstGeom prst="rect">
            <a:avLst/>
          </a:prstGeom>
        </p:spPr>
      </p:pic>
      <p:sp>
        <p:nvSpPr>
          <p:cNvPr id="9" name="文本框 8"/>
          <p:cNvSpPr txBox="1"/>
          <p:nvPr/>
        </p:nvSpPr>
        <p:spPr>
          <a:xfrm>
            <a:off x="5290402" y="848588"/>
            <a:ext cx="2884649" cy="600164"/>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it-IT" altLang="zh-CN" sz="1100" b="1" dirty="0" smtClean="0">
                <a:solidFill>
                  <a:srgbClr val="FF0000"/>
                </a:solidFill>
              </a:rPr>
              <a:t>Mediator</a:t>
            </a:r>
            <a:r>
              <a:rPr lang="zh-CN" altLang="it-IT" sz="1100" b="1" dirty="0">
                <a:solidFill>
                  <a:srgbClr val="FF0000"/>
                </a:solidFill>
              </a:rPr>
              <a:t>（抽象中介者</a:t>
            </a:r>
            <a:r>
              <a:rPr lang="zh-CN" altLang="it-IT" sz="1100" b="1" dirty="0" smtClean="0">
                <a:solidFill>
                  <a:srgbClr val="FF0000"/>
                </a:solidFill>
              </a:rPr>
              <a:t>）</a:t>
            </a:r>
            <a:endParaRPr lang="en-US" altLang="zh-CN" sz="1100" b="1" dirty="0" smtClean="0">
              <a:solidFill>
                <a:srgbClr val="FF0000"/>
              </a:solidFill>
            </a:endParaRPr>
          </a:p>
          <a:p>
            <a:r>
              <a:rPr lang="zh-CN" altLang="en-US" sz="1100" dirty="0"/>
              <a:t>它定义一个接口，该接口用于与各同事对象之间进行通信。</a:t>
            </a:r>
            <a:endParaRPr lang="en-US" altLang="zh-CN" sz="1100" b="1" dirty="0" smtClean="0"/>
          </a:p>
        </p:txBody>
      </p:sp>
      <p:sp>
        <p:nvSpPr>
          <p:cNvPr id="10" name="文本框 9"/>
          <p:cNvSpPr txBox="1"/>
          <p:nvPr/>
        </p:nvSpPr>
        <p:spPr>
          <a:xfrm>
            <a:off x="809798" y="3163887"/>
            <a:ext cx="2884649" cy="1107996"/>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it-IT" altLang="zh-CN" sz="1100" b="1" dirty="0">
                <a:solidFill>
                  <a:srgbClr val="FF0000"/>
                </a:solidFill>
              </a:rPr>
              <a:t>ConcreteColleague</a:t>
            </a:r>
            <a:r>
              <a:rPr lang="zh-CN" altLang="it-IT" sz="1100" b="1" dirty="0">
                <a:solidFill>
                  <a:srgbClr val="FF0000"/>
                </a:solidFill>
              </a:rPr>
              <a:t>（</a:t>
            </a:r>
            <a:r>
              <a:rPr lang="zh-CN" altLang="en-US" sz="1100" b="1" dirty="0">
                <a:solidFill>
                  <a:srgbClr val="FF0000"/>
                </a:solidFill>
              </a:rPr>
              <a:t>具体同事类</a:t>
            </a:r>
            <a:r>
              <a:rPr lang="zh-CN" altLang="en-US" sz="1100" b="1" dirty="0" smtClean="0">
                <a:solidFill>
                  <a:srgbClr val="FF0000"/>
                </a:solidFill>
              </a:rPr>
              <a:t>）</a:t>
            </a:r>
            <a:endParaRPr lang="en-US" altLang="zh-CN" sz="1100" b="1" dirty="0" smtClean="0">
              <a:solidFill>
                <a:srgbClr val="FF0000"/>
              </a:solidFill>
            </a:endParaRPr>
          </a:p>
          <a:p>
            <a:r>
              <a:rPr lang="zh-CN" altLang="en-US" sz="1100" dirty="0" smtClean="0"/>
              <a:t>它</a:t>
            </a:r>
            <a:r>
              <a:rPr lang="zh-CN" altLang="en-US" sz="1100" dirty="0"/>
              <a:t>是抽象同事类的子类；每一个同事对象在需要和其他同事对象通信时，先与中介者通信，通过中介者来间接完成与其他同事类的通信；在具体同事类中实现了在抽象同事类中声明的抽象方法。</a:t>
            </a:r>
            <a:endParaRPr lang="en-US" altLang="zh-CN" sz="1100" b="1" dirty="0" smtClean="0"/>
          </a:p>
        </p:txBody>
      </p:sp>
      <p:sp>
        <p:nvSpPr>
          <p:cNvPr id="12" name="文本框 11"/>
          <p:cNvSpPr txBox="1"/>
          <p:nvPr/>
        </p:nvSpPr>
        <p:spPr>
          <a:xfrm>
            <a:off x="5976202" y="1579790"/>
            <a:ext cx="2884649" cy="769441"/>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it-IT" altLang="zh-CN" sz="1100" b="1" dirty="0">
                <a:solidFill>
                  <a:srgbClr val="FF0000"/>
                </a:solidFill>
              </a:rPr>
              <a:t>ConcreteMediator</a:t>
            </a:r>
            <a:r>
              <a:rPr lang="zh-CN" altLang="it-IT" sz="1100" b="1" dirty="0">
                <a:solidFill>
                  <a:srgbClr val="FF0000"/>
                </a:solidFill>
              </a:rPr>
              <a:t>（</a:t>
            </a:r>
            <a:r>
              <a:rPr lang="zh-CN" altLang="en-US" sz="1100" b="1" dirty="0">
                <a:solidFill>
                  <a:srgbClr val="FF0000"/>
                </a:solidFill>
              </a:rPr>
              <a:t>具体中介者</a:t>
            </a:r>
            <a:r>
              <a:rPr lang="zh-CN" altLang="en-US" sz="1100" b="1" dirty="0" smtClean="0">
                <a:solidFill>
                  <a:srgbClr val="FF0000"/>
                </a:solidFill>
              </a:rPr>
              <a:t>）</a:t>
            </a:r>
            <a:endParaRPr lang="en-US" altLang="zh-CN" sz="1100" b="1" dirty="0" smtClean="0">
              <a:solidFill>
                <a:srgbClr val="FF0000"/>
              </a:solidFill>
            </a:endParaRPr>
          </a:p>
          <a:p>
            <a:r>
              <a:rPr lang="zh-CN" altLang="en-US" sz="1100" dirty="0" smtClean="0"/>
              <a:t>它</a:t>
            </a:r>
            <a:r>
              <a:rPr lang="zh-CN" altLang="en-US" sz="1100" dirty="0"/>
              <a:t>是抽象中介者的子类，通过协调各个同事对象来实现协作行为，它维持了对各个同事对象的引用</a:t>
            </a:r>
            <a:endParaRPr lang="en-US" altLang="zh-CN" sz="1100" b="1" dirty="0" smtClean="0"/>
          </a:p>
        </p:txBody>
      </p:sp>
      <p:sp>
        <p:nvSpPr>
          <p:cNvPr id="14" name="文本框 13"/>
          <p:cNvSpPr txBox="1"/>
          <p:nvPr/>
        </p:nvSpPr>
        <p:spPr>
          <a:xfrm>
            <a:off x="5880952" y="2629242"/>
            <a:ext cx="2884649" cy="938719"/>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it-IT" altLang="zh-CN" sz="1100" b="1" dirty="0">
                <a:solidFill>
                  <a:srgbClr val="FF0000"/>
                </a:solidFill>
              </a:rPr>
              <a:t>Colleague</a:t>
            </a:r>
            <a:r>
              <a:rPr lang="zh-CN" altLang="it-IT" sz="1100" b="1" dirty="0">
                <a:solidFill>
                  <a:srgbClr val="FF0000"/>
                </a:solidFill>
              </a:rPr>
              <a:t>（</a:t>
            </a:r>
            <a:r>
              <a:rPr lang="zh-CN" altLang="en-US" sz="1100" b="1" dirty="0">
                <a:solidFill>
                  <a:srgbClr val="FF0000"/>
                </a:solidFill>
              </a:rPr>
              <a:t>抽象同事类</a:t>
            </a:r>
            <a:r>
              <a:rPr lang="zh-CN" altLang="en-US" sz="1100" b="1" dirty="0" smtClean="0">
                <a:solidFill>
                  <a:srgbClr val="FF0000"/>
                </a:solidFill>
              </a:rPr>
              <a:t>）</a:t>
            </a:r>
            <a:r>
              <a:rPr lang="zh-CN" altLang="en-US" sz="1100" dirty="0"/>
              <a:t>它定义各个同事类公有的方法，并声明了一些抽象方法来供子类实现，同时它维持了一个对抽象中介者类的引用，其子类可以通过该引用来与中介者通信。</a:t>
            </a:r>
            <a:endParaRPr lang="en-US" altLang="zh-CN" sz="1100" b="1" dirty="0" smtClean="0"/>
          </a:p>
        </p:txBody>
      </p:sp>
    </p:spTree>
    <p:extLst>
      <p:ext uri="{BB962C8B-B14F-4D97-AF65-F5344CB8AC3E}">
        <p14:creationId xmlns:p14="http://schemas.microsoft.com/office/powerpoint/2010/main" val="11792598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152400" y="1136649"/>
            <a:ext cx="3611091" cy="1981201"/>
          </a:xfrm>
          <a:prstGeom prst="rect">
            <a:avLst/>
          </a:prstGeom>
        </p:spPr>
      </p:pic>
      <p:sp>
        <p:nvSpPr>
          <p:cNvPr id="4" name="文本框 3"/>
          <p:cNvSpPr txBox="1"/>
          <p:nvPr/>
        </p:nvSpPr>
        <p:spPr>
          <a:xfrm>
            <a:off x="833438" y="585399"/>
            <a:ext cx="2525712" cy="276999"/>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典型的抽象中介者类代码如下所示：</a:t>
            </a:r>
            <a:endParaRPr lang="zh-CN" altLang="en-US" sz="1200" dirty="0">
              <a:latin typeface="Times New Roman" panose="02020603050405020304" pitchFamily="18" charset="0"/>
              <a:ea typeface="宋体" panose="02010600030101010101" pitchFamily="2" charset="-122"/>
            </a:endParaRPr>
          </a:p>
        </p:txBody>
      </p:sp>
      <p:sp>
        <p:nvSpPr>
          <p:cNvPr id="5" name="矩形 4"/>
          <p:cNvSpPr/>
          <p:nvPr/>
        </p:nvSpPr>
        <p:spPr>
          <a:xfrm>
            <a:off x="4622800" y="377735"/>
            <a:ext cx="2806700" cy="1200329"/>
          </a:xfrm>
          <a:prstGeom prst="rect">
            <a:avLst/>
          </a:prstGeom>
        </p:spPr>
        <p:txBody>
          <a:bodyPr wrap="square">
            <a:spAutoFit/>
          </a:bodyPr>
          <a:lstStyle/>
          <a:p>
            <a:r>
              <a:rPr lang="zh-CN" altLang="en-US" sz="1200" dirty="0"/>
              <a:t> 在抽象中介者中可以定义一个同事类的集合，用于存储同事对象并提供注册方法，同时声明了具体中介者类所具有的方法。在具体中介者类中将实现这些抽象方法，典型的具体中介者类代码如下所示：</a:t>
            </a:r>
          </a:p>
        </p:txBody>
      </p:sp>
      <p:pic>
        <p:nvPicPr>
          <p:cNvPr id="6" name="图片 5"/>
          <p:cNvPicPr>
            <a:picLocks noChangeAspect="1"/>
          </p:cNvPicPr>
          <p:nvPr/>
        </p:nvPicPr>
        <p:blipFill>
          <a:blip r:embed="rId4"/>
          <a:stretch>
            <a:fillRect/>
          </a:stretch>
        </p:blipFill>
        <p:spPr>
          <a:xfrm>
            <a:off x="4178300" y="1671536"/>
            <a:ext cx="4089400" cy="1592363"/>
          </a:xfrm>
          <a:prstGeom prst="rect">
            <a:avLst/>
          </a:prstGeom>
        </p:spPr>
      </p:pic>
      <p:sp>
        <p:nvSpPr>
          <p:cNvPr id="8" name="矩形 7"/>
          <p:cNvSpPr/>
          <p:nvPr/>
        </p:nvSpPr>
        <p:spPr>
          <a:xfrm>
            <a:off x="4349750" y="3619320"/>
            <a:ext cx="2806700" cy="461665"/>
          </a:xfrm>
          <a:prstGeom prst="rect">
            <a:avLst/>
          </a:prstGeom>
        </p:spPr>
        <p:txBody>
          <a:bodyPr wrap="square">
            <a:spAutoFit/>
          </a:bodyPr>
          <a:lstStyle/>
          <a:p>
            <a:r>
              <a:rPr lang="zh-CN" altLang="en-US" sz="1200" dirty="0" smtClean="0"/>
              <a:t>具体中介者类中调用同事类的方法，同时加入一些业务逻辑对调用进行控制</a:t>
            </a:r>
            <a:endParaRPr lang="zh-CN" altLang="en-US" sz="1200" dirty="0"/>
          </a:p>
        </p:txBody>
      </p:sp>
    </p:spTree>
    <p:extLst>
      <p:ext uri="{BB962C8B-B14F-4D97-AF65-F5344CB8AC3E}">
        <p14:creationId xmlns:p14="http://schemas.microsoft.com/office/powerpoint/2010/main" val="366738428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组合</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88676" y="515962"/>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软件公司欲开发一个杀</a:t>
            </a:r>
            <a:r>
              <a:rPr lang="zh-CN" altLang="en-US" sz="1200" b="1" dirty="0" smtClean="0">
                <a:latin typeface="宋体" panose="02010600030101010101" pitchFamily="2" charset="-122"/>
                <a:ea typeface="宋体" panose="02010600030101010101" pitchFamily="2" charset="-122"/>
              </a:rPr>
              <a:t>毒软件</a:t>
            </a:r>
            <a:r>
              <a:rPr lang="zh-CN" altLang="en-US" sz="1200" b="1" dirty="0">
                <a:latin typeface="宋体" panose="02010600030101010101" pitchFamily="2" charset="-122"/>
                <a:ea typeface="宋体" panose="02010600030101010101" pitchFamily="2" charset="-122"/>
              </a:rPr>
              <a:t>，该软件既可以对某个</a:t>
            </a:r>
            <a:r>
              <a:rPr lang="zh-CN" altLang="en-US" sz="1200" b="1" dirty="0" smtClean="0">
                <a:latin typeface="宋体" panose="02010600030101010101" pitchFamily="2" charset="-122"/>
                <a:ea typeface="宋体" panose="02010600030101010101" pitchFamily="2" charset="-122"/>
              </a:rPr>
              <a:t>文件夹杀</a:t>
            </a:r>
            <a:r>
              <a:rPr lang="zh-CN" altLang="en-US" sz="1200" b="1" dirty="0">
                <a:latin typeface="宋体" panose="02010600030101010101" pitchFamily="2" charset="-122"/>
                <a:ea typeface="宋体" panose="02010600030101010101" pitchFamily="2" charset="-122"/>
              </a:rPr>
              <a:t>毒，也可以对某个指定的</a:t>
            </a:r>
            <a:r>
              <a:rPr lang="zh-CN" altLang="en-US" sz="1200" b="1" dirty="0" smtClean="0">
                <a:latin typeface="宋体" panose="02010600030101010101" pitchFamily="2" charset="-122"/>
                <a:ea typeface="宋体" panose="02010600030101010101" pitchFamily="2" charset="-122"/>
              </a:rPr>
              <a:t>文件进行</a:t>
            </a:r>
            <a:r>
              <a:rPr lang="zh-CN" altLang="en-US" sz="1200" b="1" dirty="0">
                <a:latin typeface="宋体" panose="02010600030101010101" pitchFamily="2" charset="-122"/>
                <a:ea typeface="宋体" panose="02010600030101010101" pitchFamily="2" charset="-122"/>
              </a:rPr>
              <a:t>杀毒。该杀毒软件还</a:t>
            </a:r>
            <a:r>
              <a:rPr lang="zh-CN" altLang="en-US" sz="1200" b="1" dirty="0" smtClean="0">
                <a:latin typeface="宋体" panose="02010600030101010101" pitchFamily="2" charset="-122"/>
                <a:ea typeface="宋体" panose="02010600030101010101" pitchFamily="2" charset="-122"/>
              </a:rPr>
              <a:t>可以为</a:t>
            </a:r>
            <a:r>
              <a:rPr lang="zh-CN" altLang="en-US" sz="1200" b="1" dirty="0">
                <a:latin typeface="宋体" panose="02010600030101010101" pitchFamily="2" charset="-122"/>
                <a:ea typeface="宋体" panose="02010600030101010101" pitchFamily="2" charset="-122"/>
              </a:rPr>
              <a:t>不同类型的文件提供不同的杀毒</a:t>
            </a:r>
            <a:r>
              <a:rPr lang="zh-CN" altLang="en-US" sz="1200" b="1" dirty="0" smtClean="0">
                <a:latin typeface="宋体" panose="02010600030101010101" pitchFamily="2" charset="-122"/>
                <a:ea typeface="宋体" panose="02010600030101010101" pitchFamily="2" charset="-122"/>
              </a:rPr>
              <a:t>方式</a:t>
            </a:r>
            <a:endParaRPr lang="en-US" altLang="zh-CN" sz="1200" b="1" dirty="0" smtClean="0">
              <a:latin typeface="宋体" panose="02010600030101010101" pitchFamily="2" charset="-122"/>
              <a:ea typeface="宋体" panose="02010600030101010101" pitchFamily="2" charset="-122"/>
            </a:endParaRPr>
          </a:p>
          <a:p>
            <a:pPr>
              <a:lnSpc>
                <a:spcPct val="150000"/>
              </a:lnSpc>
            </a:pPr>
            <a:endParaRPr lang="en-US" altLang="zh-CN" sz="1200" b="1" dirty="0">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Windows</a:t>
            </a:r>
            <a:r>
              <a:rPr lang="zh-CN" altLang="en-US" sz="1200" b="1" dirty="0" smtClean="0">
                <a:latin typeface="宋体" panose="02010600030101010101" pitchFamily="2" charset="-122"/>
                <a:ea typeface="宋体" panose="02010600030101010101" pitchFamily="2" charset="-122"/>
              </a:rPr>
              <a:t>目录结构可以简化为如下图所示的树形目录结构：</a:t>
            </a:r>
            <a:endParaRPr lang="en-US" altLang="zh-CN" sz="12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87" y="1664527"/>
            <a:ext cx="7443040" cy="3090809"/>
          </a:xfrm>
          <a:prstGeom prst="rect">
            <a:avLst/>
          </a:prstGeom>
        </p:spPr>
      </p:pic>
    </p:spTree>
    <p:extLst>
      <p:ext uri="{BB962C8B-B14F-4D97-AF65-F5344CB8AC3E}">
        <p14:creationId xmlns:p14="http://schemas.microsoft.com/office/powerpoint/2010/main" val="21472611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731838" y="377735"/>
            <a:ext cx="2525712" cy="276999"/>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典型的抽象同事类代码如下所示：</a:t>
            </a:r>
            <a:endParaRPr lang="zh-CN" altLang="en-US" sz="1200" dirty="0">
              <a:latin typeface="Times New Roman" panose="02020603050405020304" pitchFamily="18" charset="0"/>
              <a:ea typeface="宋体" panose="02010600030101010101" pitchFamily="2" charset="-122"/>
            </a:endParaRPr>
          </a:p>
        </p:txBody>
      </p:sp>
      <p:sp>
        <p:nvSpPr>
          <p:cNvPr id="5" name="矩形 4"/>
          <p:cNvSpPr/>
          <p:nvPr/>
        </p:nvSpPr>
        <p:spPr>
          <a:xfrm>
            <a:off x="4622800" y="377735"/>
            <a:ext cx="2806700" cy="646331"/>
          </a:xfrm>
          <a:prstGeom prst="rect">
            <a:avLst/>
          </a:prstGeom>
        </p:spPr>
        <p:txBody>
          <a:bodyPr wrap="square">
            <a:spAutoFit/>
          </a:bodyPr>
          <a:lstStyle/>
          <a:p>
            <a:r>
              <a:rPr lang="zh-CN" altLang="en-US" sz="1200" dirty="0"/>
              <a:t> 在抽象同事类中声明了同事类的抽象方法，而在具体同事类中将实现这些方法，典型的具体同事类代码如下所示：</a:t>
            </a:r>
          </a:p>
        </p:txBody>
      </p:sp>
      <p:sp>
        <p:nvSpPr>
          <p:cNvPr id="8" name="矩形 7"/>
          <p:cNvSpPr/>
          <p:nvPr/>
        </p:nvSpPr>
        <p:spPr>
          <a:xfrm>
            <a:off x="4220025" y="3665485"/>
            <a:ext cx="3740150" cy="830997"/>
          </a:xfrm>
          <a:prstGeom prst="rect">
            <a:avLst/>
          </a:prstGeom>
        </p:spPr>
        <p:txBody>
          <a:bodyPr wrap="square">
            <a:spAutoFit/>
          </a:bodyPr>
          <a:lstStyle/>
          <a:p>
            <a:r>
              <a:rPr lang="zh-CN" altLang="en-US" sz="1200" dirty="0" smtClean="0"/>
              <a:t>其中方法</a:t>
            </a:r>
            <a:r>
              <a:rPr lang="en-US" altLang="zh-CN" sz="1200" dirty="0"/>
              <a:t>method1()</a:t>
            </a:r>
            <a:r>
              <a:rPr lang="zh-CN" altLang="en-US" sz="1200" dirty="0"/>
              <a:t>是同事类的自身</a:t>
            </a:r>
            <a:r>
              <a:rPr lang="zh-CN" altLang="en-US" sz="1200" dirty="0" smtClean="0"/>
              <a:t>方法，</a:t>
            </a:r>
            <a:r>
              <a:rPr lang="zh-CN" altLang="en-US" sz="1200" dirty="0"/>
              <a:t>用于处理自己的行为，而方法</a:t>
            </a:r>
            <a:r>
              <a:rPr lang="en-US" altLang="zh-CN" sz="1200" dirty="0"/>
              <a:t>method2()</a:t>
            </a:r>
            <a:r>
              <a:rPr lang="zh-CN" altLang="en-US" sz="1200" dirty="0"/>
              <a:t>是依赖</a:t>
            </a:r>
            <a:r>
              <a:rPr lang="zh-CN" altLang="en-US" sz="1200" dirty="0" smtClean="0"/>
              <a:t>方法，用于</a:t>
            </a:r>
            <a:r>
              <a:rPr lang="zh-CN" altLang="en-US" sz="1200" dirty="0"/>
              <a:t>调用在中介者中定义的方法，依赖中介者来完成相应的行为，例如调用另一个同事类的相关方法。</a:t>
            </a:r>
          </a:p>
        </p:txBody>
      </p:sp>
      <p:pic>
        <p:nvPicPr>
          <p:cNvPr id="2" name="图片 1"/>
          <p:cNvPicPr>
            <a:picLocks noChangeAspect="1"/>
          </p:cNvPicPr>
          <p:nvPr/>
        </p:nvPicPr>
        <p:blipFill>
          <a:blip r:embed="rId3"/>
          <a:stretch>
            <a:fillRect/>
          </a:stretch>
        </p:blipFill>
        <p:spPr>
          <a:xfrm>
            <a:off x="198240" y="862398"/>
            <a:ext cx="3916700" cy="2756922"/>
          </a:xfrm>
          <a:prstGeom prst="rect">
            <a:avLst/>
          </a:prstGeom>
        </p:spPr>
      </p:pic>
      <p:sp>
        <p:nvSpPr>
          <p:cNvPr id="9" name="文本框 8"/>
          <p:cNvSpPr txBox="1"/>
          <p:nvPr/>
        </p:nvSpPr>
        <p:spPr>
          <a:xfrm>
            <a:off x="642938" y="3757819"/>
            <a:ext cx="2525712" cy="646331"/>
          </a:xfrm>
          <a:prstGeom prst="rect">
            <a:avLst/>
          </a:prstGeom>
          <a:noFill/>
        </p:spPr>
        <p:txBody>
          <a:bodyPr wrap="square" rtlCol="0">
            <a:spAutoFit/>
          </a:bodyPr>
          <a:lstStyle/>
          <a:p>
            <a:r>
              <a:rPr lang="zh-CN" altLang="en-US" sz="1200" dirty="0">
                <a:latin typeface="Times New Roman" panose="02020603050405020304" pitchFamily="18" charset="0"/>
                <a:ea typeface="宋体" panose="02010600030101010101" pitchFamily="2" charset="-122"/>
              </a:rPr>
              <a:t>在抽象同事类中维持了一个抽象中介者的引用，用于调用中介者的</a:t>
            </a:r>
            <a:r>
              <a:rPr lang="zh-CN" altLang="en-US" sz="1200" dirty="0" smtClean="0">
                <a:latin typeface="Times New Roman" panose="02020603050405020304" pitchFamily="18" charset="0"/>
                <a:ea typeface="宋体" panose="02010600030101010101" pitchFamily="2" charset="-122"/>
              </a:rPr>
              <a:t>方法</a:t>
            </a:r>
            <a:endParaRPr lang="zh-CN" altLang="en-US" sz="1200" dirty="0">
              <a:latin typeface="Times New Roman" panose="02020603050405020304" pitchFamily="18" charset="0"/>
              <a:ea typeface="宋体" panose="02010600030101010101" pitchFamily="2" charset="-122"/>
            </a:endParaRPr>
          </a:p>
        </p:txBody>
      </p:sp>
      <p:pic>
        <p:nvPicPr>
          <p:cNvPr id="7" name="图片 6"/>
          <p:cNvPicPr>
            <a:picLocks noChangeAspect="1"/>
          </p:cNvPicPr>
          <p:nvPr/>
        </p:nvPicPr>
        <p:blipFill>
          <a:blip r:embed="rId4"/>
          <a:stretch>
            <a:fillRect/>
          </a:stretch>
        </p:blipFill>
        <p:spPr>
          <a:xfrm>
            <a:off x="4462463" y="1187450"/>
            <a:ext cx="3662812" cy="1898650"/>
          </a:xfrm>
          <a:prstGeom prst="rect">
            <a:avLst/>
          </a:prstGeom>
        </p:spPr>
      </p:pic>
    </p:spTree>
    <p:extLst>
      <p:ext uri="{BB962C8B-B14F-4D97-AF65-F5344CB8AC3E}">
        <p14:creationId xmlns:p14="http://schemas.microsoft.com/office/powerpoint/2010/main" val="358165781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中介者模式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79708" y="590909"/>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 </a:t>
            </a: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软件公司欲开发一套</a:t>
            </a:r>
            <a:r>
              <a:rPr lang="en-US" altLang="zh-CN" sz="1200" b="1" dirty="0">
                <a:latin typeface="宋体" panose="02010600030101010101" pitchFamily="2" charset="-122"/>
                <a:ea typeface="宋体" panose="02010600030101010101" pitchFamily="2" charset="-122"/>
              </a:rPr>
              <a:t>CRM</a:t>
            </a:r>
            <a:r>
              <a:rPr lang="zh-CN" altLang="en-US" sz="1200" b="1" dirty="0">
                <a:latin typeface="宋体" panose="02010600030101010101" pitchFamily="2" charset="-122"/>
                <a:ea typeface="宋体" panose="02010600030101010101" pitchFamily="2" charset="-122"/>
              </a:rPr>
              <a:t>系统，其中包含一个客户信息管理模块</a:t>
            </a:r>
            <a:endParaRPr lang="en-US" altLang="zh-CN" sz="1200" b="1" dirty="0">
              <a:latin typeface="宋体" panose="02010600030101010101" pitchFamily="2" charset="-122"/>
              <a:ea typeface="宋体" panose="02010600030101010101" pitchFamily="2" charset="-122"/>
            </a:endParaRPr>
          </a:p>
        </p:txBody>
      </p:sp>
      <p:sp>
        <p:nvSpPr>
          <p:cNvPr id="7" name="标题 4"/>
          <p:cNvSpPr txBox="1">
            <a:spLocks/>
          </p:cNvSpPr>
          <p:nvPr/>
        </p:nvSpPr>
        <p:spPr>
          <a:xfrm>
            <a:off x="1121814" y="3179531"/>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界面组件之间存在较为复杂的交互关系：如果删除一个客户，要在客户列表</a:t>
            </a:r>
            <a:r>
              <a:rPr lang="en-US" altLang="zh-CN" sz="1200" b="1" dirty="0">
                <a:latin typeface="宋体" panose="02010600030101010101" pitchFamily="2" charset="-122"/>
                <a:ea typeface="宋体" panose="02010600030101010101" pitchFamily="2" charset="-122"/>
              </a:rPr>
              <a:t>(List)</a:t>
            </a:r>
            <a:r>
              <a:rPr lang="zh-CN" altLang="en-US" sz="1200" b="1" dirty="0">
                <a:latin typeface="宋体" panose="02010600030101010101" pitchFamily="2" charset="-122"/>
                <a:ea typeface="宋体" panose="02010600030101010101" pitchFamily="2" charset="-122"/>
              </a:rPr>
              <a:t>中删掉对应的项，客户选择组合框</a:t>
            </a:r>
            <a:r>
              <a:rPr lang="en-US" altLang="zh-CN" sz="1200" b="1" dirty="0">
                <a:latin typeface="宋体" panose="02010600030101010101" pitchFamily="2" charset="-122"/>
                <a:ea typeface="宋体" panose="02010600030101010101" pitchFamily="2" charset="-122"/>
              </a:rPr>
              <a:t>(</a:t>
            </a:r>
            <a:r>
              <a:rPr lang="en-US" altLang="zh-CN" sz="1200" b="1" dirty="0" err="1">
                <a:latin typeface="宋体" panose="02010600030101010101" pitchFamily="2" charset="-122"/>
                <a:ea typeface="宋体" panose="02010600030101010101" pitchFamily="2" charset="-122"/>
              </a:rPr>
              <a:t>ComboBox</a:t>
            </a:r>
            <a:r>
              <a:rPr lang="en-US" altLang="zh-CN" sz="1200" b="1" dirty="0">
                <a:latin typeface="宋体" panose="02010600030101010101" pitchFamily="2" charset="-122"/>
                <a:ea typeface="宋体" panose="02010600030101010101" pitchFamily="2" charset="-122"/>
              </a:rPr>
              <a:t>)</a:t>
            </a:r>
            <a:r>
              <a:rPr lang="zh-CN" altLang="en-US" sz="1200" b="1" dirty="0">
                <a:latin typeface="宋体" panose="02010600030101010101" pitchFamily="2" charset="-122"/>
                <a:ea typeface="宋体" panose="02010600030101010101" pitchFamily="2" charset="-122"/>
              </a:rPr>
              <a:t>中客户名称也将减少一个；如果增加一个客户信息，客户列表中需增加一个客户，且组合框中也将增加一项。</a:t>
            </a:r>
            <a:endParaRPr lang="en-US" altLang="zh-CN" sz="12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2449020" y="1009843"/>
            <a:ext cx="3639725" cy="2120707"/>
          </a:xfrm>
          <a:prstGeom prst="rect">
            <a:avLst/>
          </a:prstGeom>
        </p:spPr>
      </p:pic>
    </p:spTree>
    <p:extLst>
      <p:ext uri="{BB962C8B-B14F-4D97-AF65-F5344CB8AC3E}">
        <p14:creationId xmlns:p14="http://schemas.microsoft.com/office/powerpoint/2010/main" val="35875522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中介者模式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79708" y="590909"/>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 </a:t>
            </a:r>
            <a:r>
              <a:rPr lang="zh-CN" altLang="en-US" sz="1200" b="1" dirty="0" smtClean="0">
                <a:latin typeface="宋体" panose="02010600030101010101" pitchFamily="2" charset="-122"/>
                <a:ea typeface="宋体" panose="02010600030101010101" pitchFamily="2" charset="-122"/>
              </a:rPr>
              <a:t>某员工设计如图：</a:t>
            </a:r>
            <a:endParaRPr lang="en-US" altLang="zh-CN" sz="1200" b="1" dirty="0">
              <a:latin typeface="宋体" panose="02010600030101010101" pitchFamily="2" charset="-122"/>
              <a:ea typeface="宋体" panose="02010600030101010101" pitchFamily="2" charset="-122"/>
            </a:endParaRPr>
          </a:p>
        </p:txBody>
      </p:sp>
      <p:sp>
        <p:nvSpPr>
          <p:cNvPr id="7" name="标题 4"/>
          <p:cNvSpPr txBox="1">
            <a:spLocks/>
          </p:cNvSpPr>
          <p:nvPr/>
        </p:nvSpPr>
        <p:spPr>
          <a:xfrm>
            <a:off x="644312" y="1688286"/>
            <a:ext cx="2370686" cy="1412678"/>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smtClean="0">
                <a:latin typeface="宋体" panose="02010600030101010101" pitchFamily="2" charset="-122"/>
                <a:ea typeface="宋体" panose="02010600030101010101" pitchFamily="2" charset="-122"/>
              </a:rPr>
              <a:t>这样有几个明显的问题：</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1.</a:t>
            </a:r>
            <a:r>
              <a:rPr lang="zh-CN" altLang="en-US" sz="1200" b="1" dirty="0">
                <a:solidFill>
                  <a:srgbClr val="FF0000"/>
                </a:solidFill>
                <a:latin typeface="宋体" panose="02010600030101010101" pitchFamily="2" charset="-122"/>
                <a:ea typeface="宋体" panose="02010600030101010101" pitchFamily="2" charset="-122"/>
              </a:rPr>
              <a:t>系统结构复杂且耦合度</a:t>
            </a:r>
            <a:r>
              <a:rPr lang="zh-CN" altLang="en-US" sz="1200" b="1" dirty="0" smtClean="0">
                <a:solidFill>
                  <a:srgbClr val="FF0000"/>
                </a:solidFill>
                <a:latin typeface="宋体" panose="02010600030101010101" pitchFamily="2" charset="-122"/>
                <a:ea typeface="宋体" panose="02010600030101010101" pitchFamily="2" charset="-122"/>
              </a:rPr>
              <a:t>高</a:t>
            </a:r>
            <a:endParaRPr lang="en-US" altLang="zh-CN" sz="1200" b="1" dirty="0" smtClean="0">
              <a:solidFill>
                <a:srgbClr val="FF0000"/>
              </a:solidFill>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2.</a:t>
            </a:r>
            <a:r>
              <a:rPr lang="zh-CN" altLang="en-US" sz="1200" b="1" dirty="0">
                <a:solidFill>
                  <a:srgbClr val="FF0000"/>
                </a:solidFill>
                <a:latin typeface="宋体" panose="02010600030101010101" pitchFamily="2" charset="-122"/>
                <a:ea typeface="宋体" panose="02010600030101010101" pitchFamily="2" charset="-122"/>
              </a:rPr>
              <a:t>组件的可重用性</a:t>
            </a:r>
            <a:r>
              <a:rPr lang="zh-CN" altLang="en-US" sz="1200" b="1" dirty="0" smtClean="0">
                <a:solidFill>
                  <a:srgbClr val="FF0000"/>
                </a:solidFill>
                <a:latin typeface="宋体" panose="02010600030101010101" pitchFamily="2" charset="-122"/>
                <a:ea typeface="宋体" panose="02010600030101010101" pitchFamily="2" charset="-122"/>
              </a:rPr>
              <a:t>差</a:t>
            </a:r>
            <a:endParaRPr lang="en-US" altLang="zh-CN" sz="1200" b="1" dirty="0" smtClean="0">
              <a:solidFill>
                <a:srgbClr val="FF0000"/>
              </a:solidFill>
              <a:latin typeface="宋体" panose="02010600030101010101" pitchFamily="2" charset="-122"/>
              <a:ea typeface="宋体" panose="02010600030101010101" pitchFamily="2" charset="-122"/>
            </a:endParaRPr>
          </a:p>
          <a:p>
            <a:pPr>
              <a:lnSpc>
                <a:spcPct val="150000"/>
              </a:lnSpc>
            </a:pPr>
            <a:r>
              <a:rPr lang="en-US" altLang="zh-CN" sz="1200" b="1" dirty="0" smtClean="0">
                <a:latin typeface="宋体" panose="02010600030101010101" pitchFamily="2" charset="-122"/>
                <a:ea typeface="宋体" panose="02010600030101010101" pitchFamily="2" charset="-122"/>
              </a:rPr>
              <a:t>3.</a:t>
            </a:r>
            <a:r>
              <a:rPr lang="zh-CN" altLang="en-US" sz="1200" b="1" dirty="0">
                <a:latin typeface="宋体" panose="02010600030101010101" pitchFamily="2" charset="-122"/>
                <a:ea typeface="宋体" panose="02010600030101010101" pitchFamily="2" charset="-122"/>
              </a:rPr>
              <a:t> </a:t>
            </a:r>
            <a:r>
              <a:rPr lang="zh-CN" altLang="en-US" sz="1200" b="1" dirty="0">
                <a:solidFill>
                  <a:srgbClr val="FF0000"/>
                </a:solidFill>
                <a:latin typeface="宋体" panose="02010600030101010101" pitchFamily="2" charset="-122"/>
                <a:ea typeface="宋体" panose="02010600030101010101" pitchFamily="2" charset="-122"/>
              </a:rPr>
              <a:t>系统的可扩展性差</a:t>
            </a:r>
            <a:endParaRPr lang="en-US" altLang="zh-CN" sz="1200" b="1" dirty="0">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3402012" y="846045"/>
            <a:ext cx="4058543" cy="2835278"/>
          </a:xfrm>
          <a:prstGeom prst="rect">
            <a:avLst/>
          </a:prstGeom>
        </p:spPr>
      </p:pic>
    </p:spTree>
    <p:extLst>
      <p:ext uri="{BB962C8B-B14F-4D97-AF65-F5344CB8AC3E}">
        <p14:creationId xmlns:p14="http://schemas.microsoft.com/office/powerpoint/2010/main" val="9105272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中介者模式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stretch>
            <a:fillRect/>
          </a:stretch>
        </p:blipFill>
        <p:spPr>
          <a:xfrm>
            <a:off x="2156575" y="497932"/>
            <a:ext cx="4098081" cy="2914650"/>
          </a:xfrm>
          <a:prstGeom prst="rect">
            <a:avLst/>
          </a:prstGeom>
        </p:spPr>
      </p:pic>
      <p:pic>
        <p:nvPicPr>
          <p:cNvPr id="4" name="图片 3"/>
          <p:cNvPicPr>
            <a:picLocks noChangeAspect="1"/>
          </p:cNvPicPr>
          <p:nvPr/>
        </p:nvPicPr>
        <p:blipFill>
          <a:blip r:embed="rId4"/>
          <a:stretch>
            <a:fillRect/>
          </a:stretch>
        </p:blipFill>
        <p:spPr>
          <a:xfrm>
            <a:off x="242761" y="497932"/>
            <a:ext cx="6103467" cy="3464468"/>
          </a:xfrm>
          <a:prstGeom prst="rect">
            <a:avLst/>
          </a:prstGeom>
        </p:spPr>
      </p:pic>
      <p:sp>
        <p:nvSpPr>
          <p:cNvPr id="6" name="文本框 5"/>
          <p:cNvSpPr txBox="1"/>
          <p:nvPr/>
        </p:nvSpPr>
        <p:spPr>
          <a:xfrm>
            <a:off x="6346228" y="1120232"/>
            <a:ext cx="2524722" cy="1015663"/>
          </a:xfrm>
          <a:prstGeom prst="rect">
            <a:avLst/>
          </a:prstGeom>
          <a:noFill/>
        </p:spPr>
        <p:txBody>
          <a:bodyPr wrap="square" rtlCol="0">
            <a:spAutoFit/>
          </a:bodyPr>
          <a:lstStyle/>
          <a:p>
            <a:r>
              <a:rPr lang="en-US" altLang="zh-CN" sz="1200" dirty="0">
                <a:latin typeface="Times New Roman" panose="02020603050405020304" pitchFamily="18" charset="0"/>
                <a:ea typeface="宋体" panose="02010600030101010101" pitchFamily="2" charset="-122"/>
              </a:rPr>
              <a:t>Component</a:t>
            </a:r>
            <a:r>
              <a:rPr lang="zh-CN" altLang="en-US" sz="1200" dirty="0">
                <a:latin typeface="Times New Roman" panose="02020603050405020304" pitchFamily="18" charset="0"/>
                <a:ea typeface="宋体" panose="02010600030101010101" pitchFamily="2" charset="-122"/>
              </a:rPr>
              <a:t>充当抽象同事</a:t>
            </a:r>
            <a:r>
              <a:rPr lang="zh-CN" altLang="en-US" sz="1200" dirty="0" smtClean="0">
                <a:latin typeface="Times New Roman" panose="02020603050405020304" pitchFamily="18" charset="0"/>
                <a:ea typeface="宋体" panose="02010600030101010101" pitchFamily="2" charset="-122"/>
              </a:rPr>
              <a:t>类</a:t>
            </a:r>
            <a:endParaRPr lang="en-US" altLang="zh-CN" sz="1200" dirty="0" smtClean="0">
              <a:latin typeface="Times New Roman" panose="02020603050405020304" pitchFamily="18" charset="0"/>
              <a:ea typeface="宋体" panose="02010600030101010101" pitchFamily="2" charset="-122"/>
            </a:endParaRPr>
          </a:p>
          <a:p>
            <a:r>
              <a:rPr lang="en-US" altLang="zh-CN" sz="1200" dirty="0" smtClean="0">
                <a:latin typeface="Times New Roman" panose="02020603050405020304" pitchFamily="18" charset="0"/>
                <a:ea typeface="宋体" panose="02010600030101010101" pitchFamily="2" charset="-122"/>
              </a:rPr>
              <a:t>Button</a:t>
            </a:r>
            <a:r>
              <a:rPr lang="zh-CN" altLang="en-US" sz="1200" dirty="0">
                <a:latin typeface="Times New Roman" panose="02020603050405020304" pitchFamily="18" charset="0"/>
                <a:ea typeface="宋体" panose="02010600030101010101" pitchFamily="2" charset="-122"/>
              </a:rPr>
              <a:t>、</a:t>
            </a:r>
            <a:r>
              <a:rPr lang="en-US" altLang="zh-CN" sz="1200" dirty="0">
                <a:latin typeface="Times New Roman" panose="02020603050405020304" pitchFamily="18" charset="0"/>
                <a:ea typeface="宋体" panose="02010600030101010101" pitchFamily="2" charset="-122"/>
              </a:rPr>
              <a:t>List</a:t>
            </a:r>
            <a:r>
              <a:rPr lang="zh-CN" altLang="en-US" sz="1200" dirty="0">
                <a:latin typeface="Times New Roman" panose="02020603050405020304" pitchFamily="18" charset="0"/>
                <a:ea typeface="宋体" panose="02010600030101010101" pitchFamily="2" charset="-122"/>
              </a:rPr>
              <a:t>、</a:t>
            </a:r>
            <a:r>
              <a:rPr lang="en-US" altLang="zh-CN" sz="1200" dirty="0" err="1">
                <a:latin typeface="Times New Roman" panose="02020603050405020304" pitchFamily="18" charset="0"/>
                <a:ea typeface="宋体" panose="02010600030101010101" pitchFamily="2" charset="-122"/>
              </a:rPr>
              <a:t>ComboBox</a:t>
            </a:r>
            <a:r>
              <a:rPr lang="zh-CN" altLang="en-US" sz="1200" dirty="0">
                <a:latin typeface="Times New Roman" panose="02020603050405020304" pitchFamily="18" charset="0"/>
                <a:ea typeface="宋体" panose="02010600030101010101" pitchFamily="2" charset="-122"/>
              </a:rPr>
              <a:t>和</a:t>
            </a:r>
            <a:r>
              <a:rPr lang="en-US" altLang="zh-CN" sz="1200" dirty="0" err="1">
                <a:latin typeface="Times New Roman" panose="02020603050405020304" pitchFamily="18" charset="0"/>
                <a:ea typeface="宋体" panose="02010600030101010101" pitchFamily="2" charset="-122"/>
              </a:rPr>
              <a:t>TextBox</a:t>
            </a:r>
            <a:r>
              <a:rPr lang="zh-CN" altLang="en-US" sz="1200" dirty="0">
                <a:latin typeface="Times New Roman" panose="02020603050405020304" pitchFamily="18" charset="0"/>
                <a:ea typeface="宋体" panose="02010600030101010101" pitchFamily="2" charset="-122"/>
              </a:rPr>
              <a:t>充当具体同事</a:t>
            </a:r>
            <a:r>
              <a:rPr lang="zh-CN" altLang="en-US" sz="1200" dirty="0" smtClean="0">
                <a:latin typeface="Times New Roman" panose="02020603050405020304" pitchFamily="18" charset="0"/>
                <a:ea typeface="宋体" panose="02010600030101010101" pitchFamily="2" charset="-122"/>
              </a:rPr>
              <a:t>类</a:t>
            </a:r>
            <a:endParaRPr lang="en-US" altLang="zh-CN" sz="1200" dirty="0" smtClean="0">
              <a:latin typeface="Times New Roman" panose="02020603050405020304" pitchFamily="18" charset="0"/>
              <a:ea typeface="宋体" panose="02010600030101010101" pitchFamily="2" charset="-122"/>
            </a:endParaRPr>
          </a:p>
          <a:p>
            <a:r>
              <a:rPr lang="en-US" altLang="zh-CN" sz="1200" dirty="0" smtClean="0">
                <a:latin typeface="Times New Roman" panose="02020603050405020304" pitchFamily="18" charset="0"/>
                <a:ea typeface="宋体" panose="02010600030101010101" pitchFamily="2" charset="-122"/>
              </a:rPr>
              <a:t>Mediator</a:t>
            </a:r>
            <a:r>
              <a:rPr lang="zh-CN" altLang="en-US" sz="1200" dirty="0">
                <a:latin typeface="Times New Roman" panose="02020603050405020304" pitchFamily="18" charset="0"/>
                <a:ea typeface="宋体" panose="02010600030101010101" pitchFamily="2" charset="-122"/>
              </a:rPr>
              <a:t>充当抽象中介者类，</a:t>
            </a:r>
            <a:r>
              <a:rPr lang="en-US" altLang="zh-CN" sz="1200" dirty="0" err="1">
                <a:latin typeface="Times New Roman" panose="02020603050405020304" pitchFamily="18" charset="0"/>
                <a:ea typeface="宋体" panose="02010600030101010101" pitchFamily="2" charset="-122"/>
              </a:rPr>
              <a:t>ConcreteMediator</a:t>
            </a:r>
            <a:r>
              <a:rPr lang="zh-CN" altLang="en-US" sz="1200" dirty="0">
                <a:latin typeface="Times New Roman" panose="02020603050405020304" pitchFamily="18" charset="0"/>
                <a:ea typeface="宋体" panose="02010600030101010101" pitchFamily="2" charset="-122"/>
              </a:rPr>
              <a:t>充当具体中介者</a:t>
            </a:r>
            <a:r>
              <a:rPr lang="zh-CN" altLang="en-US" sz="1200" dirty="0" smtClean="0">
                <a:latin typeface="Times New Roman" panose="02020603050405020304" pitchFamily="18" charset="0"/>
                <a:ea typeface="宋体" panose="02010600030101010101" pitchFamily="2" charset="-122"/>
              </a:rPr>
              <a:t>类</a:t>
            </a:r>
            <a:endParaRPr lang="zh-CN" altLang="en-US"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0600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中介者模式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5" name="图片 4"/>
          <p:cNvPicPr>
            <a:picLocks noChangeAspect="1"/>
          </p:cNvPicPr>
          <p:nvPr/>
        </p:nvPicPr>
        <p:blipFill>
          <a:blip r:embed="rId3"/>
          <a:stretch>
            <a:fillRect/>
          </a:stretch>
        </p:blipFill>
        <p:spPr>
          <a:xfrm>
            <a:off x="3541712" y="136686"/>
            <a:ext cx="3602915" cy="5015148"/>
          </a:xfrm>
          <a:prstGeom prst="rect">
            <a:avLst/>
          </a:prstGeom>
        </p:spPr>
      </p:pic>
      <p:sp>
        <p:nvSpPr>
          <p:cNvPr id="9" name="矩形 8"/>
          <p:cNvSpPr/>
          <p:nvPr/>
        </p:nvSpPr>
        <p:spPr>
          <a:xfrm>
            <a:off x="127000" y="1209585"/>
            <a:ext cx="2806700" cy="646331"/>
          </a:xfrm>
          <a:prstGeom prst="rect">
            <a:avLst/>
          </a:prstGeom>
        </p:spPr>
        <p:txBody>
          <a:bodyPr wrap="square">
            <a:spAutoFit/>
          </a:bodyPr>
          <a:lstStyle/>
          <a:p>
            <a:r>
              <a:rPr lang="zh-CN" altLang="en-US" sz="1200" dirty="0"/>
              <a:t> 在抽象同事类中声明了同事类的抽象方法，而在具体同事类中将实现这些方法，典型的具体同事类代码如下所示：</a:t>
            </a:r>
          </a:p>
        </p:txBody>
      </p:sp>
    </p:spTree>
    <p:extLst>
      <p:ext uri="{BB962C8B-B14F-4D97-AF65-F5344CB8AC3E}">
        <p14:creationId xmlns:p14="http://schemas.microsoft.com/office/powerpoint/2010/main" val="37148805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中介者模式的扩展</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5" name="矩形 4"/>
          <p:cNvSpPr/>
          <p:nvPr/>
        </p:nvSpPr>
        <p:spPr>
          <a:xfrm>
            <a:off x="1797050" y="517436"/>
            <a:ext cx="4572000" cy="646331"/>
          </a:xfrm>
          <a:prstGeom prst="rect">
            <a:avLst/>
          </a:prstGeom>
        </p:spPr>
        <p:txBody>
          <a:bodyPr>
            <a:spAutoFit/>
          </a:bodyPr>
          <a:lstStyle/>
          <a:p>
            <a:r>
              <a:rPr lang="zh-CN" altLang="en-US" sz="1200" dirty="0" smtClean="0"/>
              <a:t>假如提出了新的需求，Sunny</a:t>
            </a:r>
            <a:r>
              <a:rPr lang="zh-CN" altLang="en-US" sz="1200" dirty="0"/>
              <a:t>软件公司CRM系统的客户对“客户信息管理窗口”提出了一个修改意见：要求在窗口的下端能够及时显示当前系统中客户信息的总数</a:t>
            </a:r>
          </a:p>
        </p:txBody>
      </p:sp>
      <p:sp>
        <p:nvSpPr>
          <p:cNvPr id="9" name="矩形 8"/>
          <p:cNvSpPr/>
          <p:nvPr/>
        </p:nvSpPr>
        <p:spPr>
          <a:xfrm>
            <a:off x="1694180" y="1381036"/>
            <a:ext cx="4572000" cy="646331"/>
          </a:xfrm>
          <a:prstGeom prst="rect">
            <a:avLst/>
          </a:prstGeom>
        </p:spPr>
        <p:txBody>
          <a:bodyPr>
            <a:spAutoFit/>
          </a:bodyPr>
          <a:lstStyle/>
          <a:p>
            <a:r>
              <a:rPr lang="zh-CN" altLang="en-US" sz="1200" dirty="0" smtClean="0"/>
              <a:t>经过分析后，得出结论：可以增加一个文本标签</a:t>
            </a:r>
            <a:r>
              <a:rPr lang="en-US" altLang="zh-CN" sz="1200" dirty="0" smtClean="0"/>
              <a:t>(Label)</a:t>
            </a:r>
            <a:r>
              <a:rPr lang="zh-CN" altLang="en-US" sz="1200" dirty="0"/>
              <a:t>来显示客户信息总数，而且当用户点击“增加”按钮或者“删除”按钮时，将改变文本标签的内容。</a:t>
            </a:r>
          </a:p>
        </p:txBody>
      </p:sp>
      <p:pic>
        <p:nvPicPr>
          <p:cNvPr id="7" name="图片 6"/>
          <p:cNvPicPr>
            <a:picLocks noChangeAspect="1"/>
          </p:cNvPicPr>
          <p:nvPr/>
        </p:nvPicPr>
        <p:blipFill>
          <a:blip r:embed="rId3"/>
          <a:stretch>
            <a:fillRect/>
          </a:stretch>
        </p:blipFill>
        <p:spPr>
          <a:xfrm>
            <a:off x="2009348" y="517436"/>
            <a:ext cx="4256832" cy="3412858"/>
          </a:xfrm>
          <a:prstGeom prst="rect">
            <a:avLst/>
          </a:prstGeom>
        </p:spPr>
      </p:pic>
      <p:pic>
        <p:nvPicPr>
          <p:cNvPr id="10" name="图片 9"/>
          <p:cNvPicPr>
            <a:picLocks noChangeAspect="1"/>
          </p:cNvPicPr>
          <p:nvPr/>
        </p:nvPicPr>
        <p:blipFill>
          <a:blip r:embed="rId4"/>
          <a:stretch>
            <a:fillRect/>
          </a:stretch>
        </p:blipFill>
        <p:spPr>
          <a:xfrm>
            <a:off x="1103313" y="517436"/>
            <a:ext cx="6316760" cy="4065458"/>
          </a:xfrm>
          <a:prstGeom prst="rect">
            <a:avLst/>
          </a:prstGeom>
        </p:spPr>
      </p:pic>
    </p:spTree>
    <p:extLst>
      <p:ext uri="{BB962C8B-B14F-4D97-AF65-F5344CB8AC3E}">
        <p14:creationId xmlns:p14="http://schemas.microsoft.com/office/powerpoint/2010/main" val="723256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9796" y="920360"/>
            <a:ext cx="7334078" cy="176400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200" b="1" dirty="0"/>
              <a:t>中介者模式简化了对象之间的交互，它用中介者和同事的一对多交互代替了原来同事之间的多对多交互，一对多关系更容易理解、维护和</a:t>
            </a:r>
            <a:r>
              <a:rPr lang="zh-CN" altLang="en-US" sz="1200" b="1" dirty="0" smtClean="0"/>
              <a:t>扩展</a:t>
            </a:r>
            <a:endParaRPr lang="en-US" altLang="zh-CN" sz="1200" b="1" dirty="0" smtClean="0"/>
          </a:p>
          <a:p>
            <a:pPr marL="285750" indent="-285750">
              <a:lnSpc>
                <a:spcPct val="150000"/>
              </a:lnSpc>
              <a:buFont typeface="Wingdings" panose="05000000000000000000" pitchFamily="2" charset="2"/>
              <a:buChar char="Ø"/>
            </a:pPr>
            <a:r>
              <a:rPr lang="zh-CN" altLang="en-US" sz="1200" b="1" dirty="0" smtClean="0"/>
              <a:t>将</a:t>
            </a:r>
            <a:r>
              <a:rPr lang="zh-CN" altLang="en-US" sz="1200" b="1" dirty="0"/>
              <a:t>各同事对象解耦</a:t>
            </a:r>
            <a:r>
              <a:rPr lang="zh-CN" altLang="en-US" sz="1200" b="1" dirty="0" smtClean="0"/>
              <a:t>。有利于</a:t>
            </a:r>
            <a:r>
              <a:rPr lang="zh-CN" altLang="en-US" sz="1200" b="1" dirty="0"/>
              <a:t>各同事之间的松耦合，我们可以独立的改变和复用每一个同事和中介者，增加新的中介者和新的同事类都比较方便，更好地符合“开闭原则”</a:t>
            </a:r>
            <a:r>
              <a:rPr lang="zh-CN" altLang="en-US" sz="1200" b="1" dirty="0" smtClean="0"/>
              <a:t>。</a:t>
            </a:r>
            <a:endParaRPr lang="en-US" altLang="zh-CN" sz="1200" b="1" dirty="0" smtClean="0"/>
          </a:p>
          <a:p>
            <a:pPr marL="285750" indent="-285750">
              <a:lnSpc>
                <a:spcPct val="150000"/>
              </a:lnSpc>
              <a:buFont typeface="Wingdings" panose="05000000000000000000" pitchFamily="2" charset="2"/>
              <a:buChar char="Ø"/>
            </a:pPr>
            <a:r>
              <a:rPr lang="zh-CN" altLang="en-US" sz="1200" b="1" dirty="0">
                <a:latin typeface="-apple-system"/>
              </a:rPr>
              <a:t>可以减少子类生成，中介者将原本分布于多个对象间的行为集中在一起，改变这些行为只需生成新的中介者子类即可，这使各个同事类可被重用，无须对同事类进行扩展</a:t>
            </a:r>
            <a:r>
              <a:rPr lang="zh-CN" altLang="en-US" sz="1400" b="1" dirty="0">
                <a:latin typeface="-apple-system"/>
              </a:rPr>
              <a:t>。</a:t>
            </a: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46</a:t>
            </a:fld>
            <a:endParaRPr lang="zh-CN" altLang="en-US" dirty="0">
              <a:solidFill>
                <a:prstClr val="black">
                  <a:tint val="75000"/>
                </a:prstClr>
              </a:solidFill>
            </a:endParaRPr>
          </a:p>
        </p:txBody>
      </p:sp>
      <p:sp>
        <p:nvSpPr>
          <p:cNvPr id="5" name="矩形 4"/>
          <p:cNvSpPr/>
          <p:nvPr/>
        </p:nvSpPr>
        <p:spPr>
          <a:xfrm>
            <a:off x="476468" y="940614"/>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968911" y="943471"/>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965645" y="3101977"/>
            <a:ext cx="7467427" cy="61818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200" dirty="0"/>
              <a:t>具体中介者类中包含了大量同事之间的交互细节，</a:t>
            </a:r>
            <a:r>
              <a:rPr lang="zh-CN" altLang="en-US" sz="1200" b="1" dirty="0"/>
              <a:t>可能会导致具体中介者类非常复杂</a:t>
            </a:r>
            <a:r>
              <a:rPr lang="zh-CN" altLang="en-US" sz="1200" dirty="0"/>
              <a:t>，使得系统难以维护</a:t>
            </a:r>
            <a:endParaRPr lang="zh-CN" altLang="en-US" sz="1200" b="1" dirty="0" smtClean="0"/>
          </a:p>
        </p:txBody>
      </p:sp>
      <p:sp>
        <p:nvSpPr>
          <p:cNvPr id="14" name="矩形 13"/>
          <p:cNvSpPr/>
          <p:nvPr/>
        </p:nvSpPr>
        <p:spPr>
          <a:xfrm>
            <a:off x="476468" y="3089410"/>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968911" y="3089410"/>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828800" y="206968"/>
            <a:ext cx="5264150" cy="600164"/>
          </a:xfrm>
          <a:prstGeom prst="rect">
            <a:avLst/>
          </a:prstGeom>
        </p:spPr>
        <p:txBody>
          <a:bodyPr wrap="square">
            <a:spAutoFit/>
          </a:bodyPr>
          <a:lstStyle/>
          <a:p>
            <a:r>
              <a:rPr lang="zh-CN" altLang="en-US" sz="1100" dirty="0"/>
              <a:t>中介者模式在事件驱动类软件中应用较为广泛，特别是基于GUI</a:t>
            </a:r>
            <a:r>
              <a:rPr lang="zh-CN" altLang="en-US" sz="1100" dirty="0" smtClean="0"/>
              <a:t>（图形</a:t>
            </a:r>
            <a:r>
              <a:rPr lang="zh-CN" altLang="en-US" sz="1100" dirty="0"/>
              <a:t>用户界面）的应用软件，此外，在类与类之间存在错综复杂的关联关系的系统中，中介者模式都能得到较好的应用。</a:t>
            </a:r>
          </a:p>
        </p:txBody>
      </p:sp>
    </p:spTree>
    <p:extLst>
      <p:ext uri="{BB962C8B-B14F-4D97-AF65-F5344CB8AC3E}">
        <p14:creationId xmlns:p14="http://schemas.microsoft.com/office/powerpoint/2010/main" val="64567949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9131" y="218838"/>
            <a:ext cx="2694290"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47</a:t>
            </a:fld>
            <a:endParaRPr lang="zh-CN" altLang="en-US">
              <a:solidFill>
                <a:prstClr val="black">
                  <a:tint val="75000"/>
                </a:prstClr>
              </a:solidFill>
            </a:endParaRPr>
          </a:p>
        </p:txBody>
      </p:sp>
      <p:sp>
        <p:nvSpPr>
          <p:cNvPr id="6" name="文本占位符 1"/>
          <p:cNvSpPr>
            <a:spLocks noGrp="1"/>
          </p:cNvSpPr>
          <p:nvPr>
            <p:ph type="body" sz="quarter" idx="10"/>
          </p:nvPr>
        </p:nvSpPr>
        <p:spPr>
          <a:xfrm>
            <a:off x="2922329" y="1102759"/>
            <a:ext cx="2279591" cy="3259268"/>
          </a:xfrm>
        </p:spPr>
        <p:txBody>
          <a:bodyPr>
            <a:normAutofit/>
          </a:bodyPr>
          <a:lstStyle/>
          <a:p>
            <a:r>
              <a:rPr lang="zh-CN" altLang="en-US" sz="1800" dirty="0">
                <a:latin typeface="微软雅黑" panose="020B0503020204020204" pitchFamily="34" charset="-122"/>
                <a:ea typeface="微软雅黑" panose="020B0503020204020204" pitchFamily="34" charset="-122"/>
              </a:rPr>
              <a:t>解释器模式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迭代器模式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中介者模式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solidFill>
                  <a:schemeClr val="tx1"/>
                </a:solidFill>
                <a:latin typeface="微软雅黑" panose="020B0503020204020204" pitchFamily="34" charset="-122"/>
                <a:ea typeface="微软雅黑" panose="020B0503020204020204" pitchFamily="34" charset="-122"/>
              </a:rPr>
              <a:t>备忘录模式</a:t>
            </a:r>
            <a:endParaRPr lang="en-US" altLang="zh-CN" sz="1800" dirty="0">
              <a:solidFill>
                <a:schemeClr val="tx1"/>
              </a:solidFill>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观察者模式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状态模式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策略模式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模板方法模式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访问者模式</a:t>
            </a: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237130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备忘录模式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177231" y="598479"/>
            <a:ext cx="6720261" cy="163037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软件公司欲开发一</a:t>
            </a:r>
            <a:r>
              <a:rPr lang="zh-CN" altLang="en-US" sz="1200" b="1" dirty="0" smtClean="0">
                <a:latin typeface="宋体" panose="02010600030101010101" pitchFamily="2" charset="-122"/>
                <a:ea typeface="宋体" panose="02010600030101010101" pitchFamily="2" charset="-122"/>
              </a:rPr>
              <a:t>款手机平台上的中国象棋</a:t>
            </a:r>
            <a:r>
              <a:rPr lang="zh-CN" altLang="en-US" sz="1200" b="1" dirty="0">
                <a:latin typeface="宋体" panose="02010600030101010101" pitchFamily="2" charset="-122"/>
                <a:ea typeface="宋体" panose="02010600030101010101" pitchFamily="2" charset="-122"/>
              </a:rPr>
              <a:t>软件</a:t>
            </a:r>
            <a:r>
              <a:rPr lang="zh-CN" altLang="en-US" sz="1200" b="1" dirty="0" smtClean="0">
                <a:latin typeface="宋体" panose="02010600030101010101" pitchFamily="2" charset="-122"/>
                <a:ea typeface="宋体" panose="02010600030101010101" pitchFamily="2" charset="-122"/>
              </a:rPr>
              <a:t>，由于考虑到用户</a:t>
            </a:r>
            <a:r>
              <a:rPr lang="zh-CN" altLang="en-US" sz="1200" b="1" dirty="0">
                <a:latin typeface="宋体" panose="02010600030101010101" pitchFamily="2" charset="-122"/>
                <a:ea typeface="宋体" panose="02010600030101010101" pitchFamily="2" charset="-122"/>
              </a:rPr>
              <a:t>因为不习惯使用手指在手机屏幕上拖动棋子，常常出现操作失误，因此该中国象棋软件要提供“悔棋”功能，用户走错棋或操作失误后可恢复到前一个步骤</a:t>
            </a:r>
            <a:r>
              <a:rPr lang="zh-CN" altLang="en-US" sz="1200" b="1" dirty="0" smtClean="0">
                <a:latin typeface="宋体" panose="02010600030101010101" pitchFamily="2" charset="-122"/>
                <a:ea typeface="宋体" panose="02010600030101010101" pitchFamily="2" charset="-122"/>
              </a:rPr>
              <a:t>。</a:t>
            </a:r>
            <a:endParaRPr lang="en-US" altLang="zh-CN" sz="1200" b="1" dirty="0">
              <a:latin typeface="宋体" panose="02010600030101010101" pitchFamily="2" charset="-122"/>
              <a:ea typeface="宋体" panose="02010600030101010101" pitchFamily="2" charset="-122"/>
            </a:endParaRPr>
          </a:p>
        </p:txBody>
      </p:sp>
      <p:sp>
        <p:nvSpPr>
          <p:cNvPr id="13" name="标题 4"/>
          <p:cNvSpPr txBox="1">
            <a:spLocks/>
          </p:cNvSpPr>
          <p:nvPr/>
        </p:nvSpPr>
        <p:spPr>
          <a:xfrm>
            <a:off x="1121814" y="1525413"/>
            <a:ext cx="6720261" cy="108427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 备忘录模式正为解决此类撤销问题而诞生，它为我们的软件提供了“后悔药”，通过使用备忘录模式可以使系统恢复到某一特定的历史状态。</a:t>
            </a:r>
            <a:endParaRPr lang="en-US" altLang="zh-CN" sz="1200" b="1" dirty="0">
              <a:latin typeface="宋体" panose="02010600030101010101" pitchFamily="2" charset="-122"/>
              <a:ea typeface="宋体" panose="02010600030101010101" pitchFamily="2" charset="-122"/>
            </a:endParaRPr>
          </a:p>
        </p:txBody>
      </p:sp>
      <p:sp>
        <p:nvSpPr>
          <p:cNvPr id="4" name="矩形 3"/>
          <p:cNvSpPr/>
          <p:nvPr/>
        </p:nvSpPr>
        <p:spPr>
          <a:xfrm>
            <a:off x="1177231" y="2417120"/>
            <a:ext cx="6222825" cy="646331"/>
          </a:xfrm>
          <a:prstGeom prst="rect">
            <a:avLst/>
          </a:prstGeom>
        </p:spPr>
        <p:txBody>
          <a:bodyPr wrap="square">
            <a:spAutoFit/>
          </a:bodyPr>
          <a:lstStyle/>
          <a:p>
            <a:r>
              <a:rPr lang="zh-CN" altLang="en-US" sz="1200" b="1" dirty="0" smtClean="0">
                <a:solidFill>
                  <a:srgbClr val="FF0000"/>
                </a:solidFill>
              </a:rPr>
              <a:t>定义</a:t>
            </a:r>
            <a:r>
              <a:rPr lang="zh-CN" altLang="en-US" sz="1200" b="1" dirty="0" smtClean="0"/>
              <a:t>：备忘录</a:t>
            </a:r>
            <a:r>
              <a:rPr lang="zh-CN" altLang="en-US" sz="1200" b="1" dirty="0"/>
              <a:t>模式(Memento Pattern)：在不破坏封装的前提下，捕获一个对象的内部状态，并在该对象之外保存这个状态，这样可以在以后将对象恢复到原先保存的状态。它是一种对象行为型</a:t>
            </a:r>
            <a:r>
              <a:rPr lang="zh-CN" altLang="en-US" sz="1200" b="1" dirty="0" smtClean="0"/>
              <a:t>模式。</a:t>
            </a:r>
            <a:endParaRPr lang="zh-CN" altLang="en-US" sz="1200" b="1" dirty="0"/>
          </a:p>
        </p:txBody>
      </p:sp>
    </p:spTree>
    <p:extLst>
      <p:ext uri="{BB962C8B-B14F-4D97-AF65-F5344CB8AC3E}">
        <p14:creationId xmlns:p14="http://schemas.microsoft.com/office/powerpoint/2010/main" val="35784174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备忘录模式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stretch>
            <a:fillRect/>
          </a:stretch>
        </p:blipFill>
        <p:spPr>
          <a:xfrm>
            <a:off x="0" y="674626"/>
            <a:ext cx="5423315" cy="2020146"/>
          </a:xfrm>
          <a:prstGeom prst="rect">
            <a:avLst/>
          </a:prstGeom>
        </p:spPr>
      </p:pic>
      <p:sp>
        <p:nvSpPr>
          <p:cNvPr id="9" name="文本框 8"/>
          <p:cNvSpPr txBox="1"/>
          <p:nvPr/>
        </p:nvSpPr>
        <p:spPr>
          <a:xfrm>
            <a:off x="5563452" y="816672"/>
            <a:ext cx="2884649" cy="769441"/>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it-IT" altLang="zh-CN" sz="1100" b="1" dirty="0">
                <a:solidFill>
                  <a:srgbClr val="FF0000"/>
                </a:solidFill>
              </a:rPr>
              <a:t>Originator</a:t>
            </a:r>
            <a:r>
              <a:rPr lang="zh-CN" altLang="it-IT" sz="1100" b="1" dirty="0">
                <a:solidFill>
                  <a:srgbClr val="FF0000"/>
                </a:solidFill>
              </a:rPr>
              <a:t>（</a:t>
            </a:r>
            <a:r>
              <a:rPr lang="zh-CN" altLang="en-US" sz="1100" b="1" dirty="0">
                <a:solidFill>
                  <a:srgbClr val="FF0000"/>
                </a:solidFill>
              </a:rPr>
              <a:t>原发器</a:t>
            </a:r>
            <a:r>
              <a:rPr lang="zh-CN" altLang="en-US" sz="1100" b="1" dirty="0" smtClean="0">
                <a:solidFill>
                  <a:srgbClr val="FF0000"/>
                </a:solidFill>
              </a:rPr>
              <a:t>）</a:t>
            </a:r>
            <a:r>
              <a:rPr lang="zh-CN" altLang="en-US" sz="1100" dirty="0"/>
              <a:t>它是一个普通类，可以创建一个备忘录，并存储它的当前内部状态，也可以使用备忘录来恢复其内部状态，一般将需要保存内部状态的类设计为原发器。</a:t>
            </a:r>
          </a:p>
        </p:txBody>
      </p:sp>
      <p:sp>
        <p:nvSpPr>
          <p:cNvPr id="10" name="文本框 9"/>
          <p:cNvSpPr txBox="1"/>
          <p:nvPr/>
        </p:nvSpPr>
        <p:spPr>
          <a:xfrm>
            <a:off x="5563452" y="1707621"/>
            <a:ext cx="2884649" cy="1277273"/>
          </a:xfrm>
          <a:prstGeom prst="rect">
            <a:avLst/>
          </a:prstGeom>
          <a:noFill/>
          <a:ln>
            <a:solidFill>
              <a:schemeClr val="tx1"/>
            </a:solidFill>
          </a:ln>
        </p:spPr>
        <p:txBody>
          <a:bodyPr wrap="square" rtlCol="0">
            <a:spAutoFit/>
          </a:bodyPr>
          <a:lstStyle/>
          <a:p>
            <a:r>
              <a:rPr lang="en-US" altLang="zh-CN" sz="1100" b="1" dirty="0">
                <a:solidFill>
                  <a:srgbClr val="FF0000"/>
                </a:solidFill>
              </a:rPr>
              <a:t>Memento</a:t>
            </a:r>
            <a:r>
              <a:rPr lang="zh-CN" altLang="en-US" sz="1100" b="1" dirty="0">
                <a:solidFill>
                  <a:srgbClr val="FF0000"/>
                </a:solidFill>
              </a:rPr>
              <a:t>（备忘录</a:t>
            </a:r>
            <a:r>
              <a:rPr lang="en-US" altLang="zh-CN" sz="1100" b="1" dirty="0" smtClean="0">
                <a:solidFill>
                  <a:srgbClr val="FF0000"/>
                </a:solidFill>
              </a:rPr>
              <a:t>)</a:t>
            </a:r>
          </a:p>
          <a:p>
            <a:r>
              <a:rPr lang="zh-CN" altLang="en-US" sz="1100" dirty="0" smtClean="0"/>
              <a:t>存储</a:t>
            </a:r>
            <a:r>
              <a:rPr lang="zh-CN" altLang="en-US" sz="1100" dirty="0"/>
              <a:t>原发器的内部状态，根据原发器来决定保存哪些内部状态。备忘录的设计一般可以参考原发器的设计，根据实际需要确定备忘录类中的属性。需要注意的是，除了原发器本身与负责人类之外，备忘录对象不能直接供其他类</a:t>
            </a:r>
            <a:r>
              <a:rPr lang="zh-CN" altLang="en-US" sz="1100" dirty="0" smtClean="0"/>
              <a:t>使用</a:t>
            </a:r>
            <a:endParaRPr lang="en-US" altLang="zh-CN" sz="1100" b="1" dirty="0" smtClean="0"/>
          </a:p>
        </p:txBody>
      </p:sp>
      <p:sp>
        <p:nvSpPr>
          <p:cNvPr id="12" name="文本框 11"/>
          <p:cNvSpPr txBox="1"/>
          <p:nvPr/>
        </p:nvSpPr>
        <p:spPr>
          <a:xfrm>
            <a:off x="377190" y="2816822"/>
            <a:ext cx="2884649" cy="1107996"/>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it-IT" altLang="zh-CN" sz="1100" b="1" dirty="0">
                <a:solidFill>
                  <a:srgbClr val="FF0000"/>
                </a:solidFill>
              </a:rPr>
              <a:t>Caretaker</a:t>
            </a:r>
            <a:r>
              <a:rPr lang="zh-CN" altLang="it-IT" sz="1100" b="1" dirty="0">
                <a:solidFill>
                  <a:srgbClr val="FF0000"/>
                </a:solidFill>
              </a:rPr>
              <a:t>（</a:t>
            </a:r>
            <a:r>
              <a:rPr lang="zh-CN" altLang="en-US" sz="1100" b="1" dirty="0">
                <a:solidFill>
                  <a:srgbClr val="FF0000"/>
                </a:solidFill>
              </a:rPr>
              <a:t>负责人</a:t>
            </a:r>
            <a:r>
              <a:rPr lang="zh-CN" altLang="en-US" sz="1100" b="1" dirty="0" smtClean="0">
                <a:solidFill>
                  <a:srgbClr val="FF0000"/>
                </a:solidFill>
              </a:rPr>
              <a:t>）</a:t>
            </a:r>
            <a:endParaRPr lang="en-US" altLang="zh-CN" sz="1100" b="1" dirty="0" smtClean="0">
              <a:solidFill>
                <a:srgbClr val="FF0000"/>
              </a:solidFill>
            </a:endParaRPr>
          </a:p>
          <a:p>
            <a:r>
              <a:rPr lang="zh-CN" altLang="en-US" sz="1100" dirty="0" smtClean="0"/>
              <a:t>负责</a:t>
            </a:r>
            <a:r>
              <a:rPr lang="zh-CN" altLang="en-US" sz="1100" dirty="0"/>
              <a:t>保存备忘录，但是不能对备忘录的内容进行操作或检查。在负责人类中可以存储一个或多个备忘录对象，它只负责存储对象，而不能修改对象，也无须知道对象的实现细节。</a:t>
            </a:r>
            <a:endParaRPr lang="en-US" altLang="zh-CN" sz="1100" b="1" dirty="0" smtClean="0"/>
          </a:p>
        </p:txBody>
      </p:sp>
    </p:spTree>
    <p:extLst>
      <p:ext uri="{BB962C8B-B14F-4D97-AF65-F5344CB8AC3E}">
        <p14:creationId xmlns:p14="http://schemas.microsoft.com/office/powerpoint/2010/main" val="377056108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结构型模式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组合</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288676" y="455839"/>
            <a:ext cx="6720261" cy="510273"/>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我们可以看出，在</a:t>
            </a:r>
            <a:r>
              <a:rPr lang="zh-CN" altLang="en-US" sz="1200" b="1" dirty="0" smtClean="0">
                <a:latin typeface="宋体" panose="02010600030101010101" pitchFamily="2" charset="-122"/>
                <a:ea typeface="宋体" panose="02010600030101010101" pitchFamily="2" charset="-122"/>
              </a:rPr>
              <a:t>图中包含</a:t>
            </a:r>
            <a:r>
              <a:rPr lang="zh-CN" altLang="en-US" sz="1200" b="1" dirty="0">
                <a:latin typeface="宋体" panose="02010600030101010101" pitchFamily="2" charset="-122"/>
                <a:ea typeface="宋体" panose="02010600030101010101" pitchFamily="2" charset="-122"/>
              </a:rPr>
              <a:t>文件</a:t>
            </a:r>
            <a:r>
              <a:rPr lang="zh-CN" altLang="en-US" sz="1200" b="1" dirty="0" smtClean="0">
                <a:latin typeface="宋体" panose="02010600030101010101" pitchFamily="2" charset="-122"/>
                <a:ea typeface="宋体" panose="02010600030101010101" pitchFamily="2" charset="-122"/>
              </a:rPr>
              <a:t>（蓝色</a:t>
            </a:r>
            <a:r>
              <a:rPr lang="zh-CN" altLang="en-US" sz="1200" b="1" dirty="0">
                <a:latin typeface="宋体" panose="02010600030101010101" pitchFamily="2" charset="-122"/>
                <a:ea typeface="宋体" panose="02010600030101010101" pitchFamily="2" charset="-122"/>
              </a:rPr>
              <a:t>节点）和文件夹（白色节点）两类不同的元素，其中在文件夹中可以包含文件，还可以继续包含子文件夹，但是在文件中不能再包含子文件或者子文件夹。在此，我们可以</a:t>
            </a:r>
            <a:r>
              <a:rPr lang="zh-CN" altLang="en-US" sz="1200" b="1" dirty="0">
                <a:solidFill>
                  <a:srgbClr val="FF0000"/>
                </a:solidFill>
                <a:latin typeface="宋体" panose="02010600030101010101" pitchFamily="2" charset="-122"/>
                <a:ea typeface="宋体" panose="02010600030101010101" pitchFamily="2" charset="-122"/>
              </a:rPr>
              <a:t>称文件夹为容器</a:t>
            </a:r>
            <a:r>
              <a:rPr lang="en-US" altLang="zh-CN" sz="1200" b="1" dirty="0">
                <a:solidFill>
                  <a:srgbClr val="FF0000"/>
                </a:solidFill>
                <a:latin typeface="宋体" panose="02010600030101010101" pitchFamily="2" charset="-122"/>
                <a:ea typeface="宋体" panose="02010600030101010101" pitchFamily="2" charset="-122"/>
              </a:rPr>
              <a:t>(Container)</a:t>
            </a:r>
            <a:r>
              <a:rPr lang="zh-CN" altLang="en-US" sz="1200" b="1" dirty="0">
                <a:latin typeface="宋体" panose="02010600030101010101" pitchFamily="2" charset="-122"/>
                <a:ea typeface="宋体" panose="02010600030101010101" pitchFamily="2" charset="-122"/>
              </a:rPr>
              <a:t>，而</a:t>
            </a:r>
            <a:r>
              <a:rPr lang="zh-CN" altLang="en-US" sz="1200" b="1" dirty="0">
                <a:solidFill>
                  <a:srgbClr val="FF0000"/>
                </a:solidFill>
                <a:latin typeface="宋体" panose="02010600030101010101" pitchFamily="2" charset="-122"/>
                <a:ea typeface="宋体" panose="02010600030101010101" pitchFamily="2" charset="-122"/>
              </a:rPr>
              <a:t>不同类型的各种文件是其成员，也称为叶子</a:t>
            </a:r>
            <a:r>
              <a:rPr lang="en-US" altLang="zh-CN" sz="1200" b="1" dirty="0">
                <a:solidFill>
                  <a:srgbClr val="FF0000"/>
                </a:solidFill>
                <a:latin typeface="宋体" panose="02010600030101010101" pitchFamily="2" charset="-122"/>
                <a:ea typeface="宋体" panose="02010600030101010101" pitchFamily="2" charset="-122"/>
              </a:rPr>
              <a:t>(Leaf)</a:t>
            </a:r>
            <a:r>
              <a:rPr lang="zh-CN" altLang="en-US" sz="1200" b="1" dirty="0">
                <a:latin typeface="宋体" panose="02010600030101010101" pitchFamily="2" charset="-122"/>
                <a:ea typeface="宋体" panose="02010600030101010101" pitchFamily="2" charset="-122"/>
              </a:rPr>
              <a:t>，一个文件夹也可以作为另一个更大的文件夹的成员。</a:t>
            </a:r>
            <a:endParaRPr lang="en-US" altLang="zh-CN" sz="1200"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287" y="1664527"/>
            <a:ext cx="7443040" cy="3090809"/>
          </a:xfrm>
          <a:prstGeom prst="rect">
            <a:avLst/>
          </a:prstGeom>
        </p:spPr>
      </p:pic>
    </p:spTree>
    <p:extLst>
      <p:ext uri="{BB962C8B-B14F-4D97-AF65-F5344CB8AC3E}">
        <p14:creationId xmlns:p14="http://schemas.microsoft.com/office/powerpoint/2010/main" val="295201260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备忘录模式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5" name="图片 4"/>
          <p:cNvPicPr>
            <a:picLocks noChangeAspect="1"/>
          </p:cNvPicPr>
          <p:nvPr/>
        </p:nvPicPr>
        <p:blipFill>
          <a:blip r:embed="rId3"/>
          <a:stretch>
            <a:fillRect/>
          </a:stretch>
        </p:blipFill>
        <p:spPr>
          <a:xfrm>
            <a:off x="3403911" y="217645"/>
            <a:ext cx="3232424" cy="4629150"/>
          </a:xfrm>
          <a:prstGeom prst="rect">
            <a:avLst/>
          </a:prstGeom>
        </p:spPr>
      </p:pic>
    </p:spTree>
    <p:extLst>
      <p:ext uri="{BB962C8B-B14F-4D97-AF65-F5344CB8AC3E}">
        <p14:creationId xmlns:p14="http://schemas.microsoft.com/office/powerpoint/2010/main" val="102431439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备忘录模式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4" name="图片 3"/>
          <p:cNvPicPr>
            <a:picLocks noChangeAspect="1"/>
          </p:cNvPicPr>
          <p:nvPr/>
        </p:nvPicPr>
        <p:blipFill>
          <a:blip r:embed="rId3"/>
          <a:stretch>
            <a:fillRect/>
          </a:stretch>
        </p:blipFill>
        <p:spPr>
          <a:xfrm>
            <a:off x="3970539" y="427112"/>
            <a:ext cx="3562350" cy="3895725"/>
          </a:xfrm>
          <a:prstGeom prst="rect">
            <a:avLst/>
          </a:prstGeom>
        </p:spPr>
      </p:pic>
      <p:sp>
        <p:nvSpPr>
          <p:cNvPr id="3" name="矩形 2"/>
          <p:cNvSpPr/>
          <p:nvPr/>
        </p:nvSpPr>
        <p:spPr>
          <a:xfrm>
            <a:off x="754380" y="636579"/>
            <a:ext cx="2352272" cy="830997"/>
          </a:xfrm>
          <a:prstGeom prst="rect">
            <a:avLst/>
          </a:prstGeom>
        </p:spPr>
        <p:txBody>
          <a:bodyPr wrap="square">
            <a:spAutoFit/>
          </a:bodyPr>
          <a:lstStyle/>
          <a:p>
            <a:r>
              <a:rPr lang="zh-CN" altLang="en-US" sz="1200" dirty="0">
                <a:solidFill>
                  <a:srgbClr val="4D4D4D"/>
                </a:solidFill>
                <a:latin typeface="-apple-system"/>
              </a:rPr>
              <a:t> 对于备忘录类</a:t>
            </a:r>
            <a:r>
              <a:rPr lang="en-US" altLang="zh-CN" sz="1200" dirty="0">
                <a:solidFill>
                  <a:srgbClr val="4D4D4D"/>
                </a:solidFill>
                <a:latin typeface="Times New Roman" panose="02020603050405020304" pitchFamily="18" charset="0"/>
              </a:rPr>
              <a:t>Memento</a:t>
            </a:r>
            <a:r>
              <a:rPr lang="zh-CN" altLang="en-US" sz="1200" dirty="0">
                <a:solidFill>
                  <a:srgbClr val="4D4D4D"/>
                </a:solidFill>
                <a:latin typeface="-apple-system"/>
              </a:rPr>
              <a:t>而言，它通常提供了与原发器相对应的属性（可以是全部，也可以是部分）用于存储原发器的状态</a:t>
            </a:r>
            <a:endParaRPr lang="zh-CN" altLang="en-US" sz="1200" dirty="0"/>
          </a:p>
        </p:txBody>
      </p:sp>
      <p:sp>
        <p:nvSpPr>
          <p:cNvPr id="6" name="矩形 5"/>
          <p:cNvSpPr/>
          <p:nvPr/>
        </p:nvSpPr>
        <p:spPr>
          <a:xfrm>
            <a:off x="415290" y="2042805"/>
            <a:ext cx="3324860" cy="1384995"/>
          </a:xfrm>
          <a:prstGeom prst="rect">
            <a:avLst/>
          </a:prstGeom>
        </p:spPr>
        <p:txBody>
          <a:bodyPr wrap="square">
            <a:spAutoFit/>
          </a:bodyPr>
          <a:lstStyle/>
          <a:p>
            <a:r>
              <a:rPr lang="zh-CN" altLang="en-US" sz="1200" dirty="0">
                <a:solidFill>
                  <a:srgbClr val="FF0000"/>
                </a:solidFill>
              </a:rPr>
              <a:t> </a:t>
            </a:r>
            <a:r>
              <a:rPr lang="zh-CN" altLang="en-US" sz="1200" dirty="0" smtClean="0">
                <a:solidFill>
                  <a:srgbClr val="FF0000"/>
                </a:solidFill>
              </a:rPr>
              <a:t>注意</a:t>
            </a:r>
            <a:r>
              <a:rPr lang="zh-CN" altLang="en-US" sz="1200" dirty="0" smtClean="0"/>
              <a:t>：在</a:t>
            </a:r>
            <a:r>
              <a:rPr lang="zh-CN" altLang="en-US" sz="1200" dirty="0"/>
              <a:t>设计备忘录类时需要考虑其</a:t>
            </a:r>
            <a:r>
              <a:rPr lang="zh-CN" altLang="en-US" sz="1200" dirty="0">
                <a:solidFill>
                  <a:srgbClr val="FF0000"/>
                </a:solidFill>
              </a:rPr>
              <a:t>封装性</a:t>
            </a:r>
            <a:r>
              <a:rPr lang="zh-CN" altLang="en-US" sz="1200" dirty="0"/>
              <a:t>，除了Originator类，不允许其他类来调用备忘录类Memento的构造函数与相关方法，如果不考虑封装性，允许其他类调用setState()等方法，将导致在备忘录中保存的历史状态发生改变，通过撤销操作所恢复的状态就不再是真实的历史状态，备忘录模式也就失去了本身的意义。</a:t>
            </a:r>
          </a:p>
        </p:txBody>
      </p:sp>
    </p:spTree>
    <p:extLst>
      <p:ext uri="{BB962C8B-B14F-4D97-AF65-F5344CB8AC3E}">
        <p14:creationId xmlns:p14="http://schemas.microsoft.com/office/powerpoint/2010/main" val="26776260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223843" y="937281"/>
            <a:ext cx="3148008" cy="1145519"/>
          </a:xfrm>
        </p:spPr>
        <p:txBody>
          <a:bodyPr/>
          <a:lstStyle/>
          <a:p>
            <a:pPr marL="0" indent="0">
              <a:buNone/>
            </a:pPr>
            <a:r>
              <a:rPr lang="zh-CN" altLang="en-US" dirty="0"/>
              <a:t>对于负责人类</a:t>
            </a:r>
            <a:r>
              <a:rPr lang="en-US" altLang="zh-CN" dirty="0"/>
              <a:t>Caretaker</a:t>
            </a:r>
            <a:r>
              <a:rPr lang="zh-CN" altLang="en-US" dirty="0"/>
              <a:t>，它用于保存备忘录对象，并提供</a:t>
            </a:r>
            <a:r>
              <a:rPr lang="en-US" altLang="zh-CN" dirty="0" err="1"/>
              <a:t>getMemento</a:t>
            </a:r>
            <a:r>
              <a:rPr lang="en-US" altLang="zh-CN" dirty="0"/>
              <a:t>()</a:t>
            </a:r>
            <a:r>
              <a:rPr lang="zh-CN" altLang="en-US" dirty="0"/>
              <a:t>方法用于向客户端返回一个备忘录对象，原发器通过使用这个备忘录对象可以回到某个历史状态</a:t>
            </a: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52</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3507422" y="739775"/>
            <a:ext cx="4419600" cy="2686050"/>
          </a:xfrm>
          <a:prstGeom prst="rect">
            <a:avLst/>
          </a:prstGeom>
        </p:spPr>
      </p:pic>
    </p:spTree>
    <p:extLst>
      <p:ext uri="{BB962C8B-B14F-4D97-AF65-F5344CB8AC3E}">
        <p14:creationId xmlns:p14="http://schemas.microsoft.com/office/powerpoint/2010/main" val="5487052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中国象棋撤销功能完整解决方案</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5" name="图片 4"/>
          <p:cNvPicPr>
            <a:picLocks noChangeAspect="1"/>
          </p:cNvPicPr>
          <p:nvPr/>
        </p:nvPicPr>
        <p:blipFill>
          <a:blip r:embed="rId3"/>
          <a:stretch>
            <a:fillRect/>
          </a:stretch>
        </p:blipFill>
        <p:spPr>
          <a:xfrm>
            <a:off x="596900" y="762000"/>
            <a:ext cx="6312576" cy="2992437"/>
          </a:xfrm>
          <a:prstGeom prst="rect">
            <a:avLst/>
          </a:prstGeom>
        </p:spPr>
      </p:pic>
      <p:sp>
        <p:nvSpPr>
          <p:cNvPr id="7" name="文本框 6"/>
          <p:cNvSpPr txBox="1"/>
          <p:nvPr/>
        </p:nvSpPr>
        <p:spPr>
          <a:xfrm>
            <a:off x="754380" y="3416437"/>
            <a:ext cx="4046220" cy="646331"/>
          </a:xfrm>
          <a:prstGeom prst="rect">
            <a:avLst/>
          </a:prstGeom>
          <a:noFill/>
        </p:spPr>
        <p:txBody>
          <a:bodyPr wrap="square" rtlCol="0">
            <a:spAutoFit/>
          </a:bodyPr>
          <a:lstStyle/>
          <a:p>
            <a:r>
              <a:rPr lang="en-US" altLang="zh-CN" sz="1200" dirty="0" smtClean="0">
                <a:latin typeface="Times New Roman" panose="02020603050405020304" pitchFamily="18" charset="0"/>
                <a:ea typeface="宋体" panose="02010600030101010101" pitchFamily="2" charset="-122"/>
              </a:rPr>
              <a:t>Chessman</a:t>
            </a:r>
            <a:r>
              <a:rPr lang="zh-CN" altLang="en-US" sz="1200" dirty="0" smtClean="0">
                <a:latin typeface="Times New Roman" panose="02020603050405020304" pitchFamily="18" charset="0"/>
                <a:ea typeface="宋体" panose="02010600030101010101" pitchFamily="2" charset="-122"/>
              </a:rPr>
              <a:t>：</a:t>
            </a:r>
            <a:r>
              <a:rPr lang="en-US" altLang="zh-CN" sz="1200" dirty="0" smtClean="0">
                <a:latin typeface="Times New Roman" panose="02020603050405020304" pitchFamily="18" charset="0"/>
                <a:ea typeface="宋体" panose="02010600030101010101" pitchFamily="2" charset="-122"/>
              </a:rPr>
              <a:t>label/x/y</a:t>
            </a:r>
            <a:r>
              <a:rPr lang="zh-CN" altLang="en-US" sz="1200" dirty="0" smtClean="0">
                <a:latin typeface="Times New Roman" panose="02020603050405020304" pitchFamily="18" charset="0"/>
                <a:ea typeface="宋体" panose="02010600030101010101" pitchFamily="2" charset="-122"/>
              </a:rPr>
              <a:t>的</a:t>
            </a:r>
            <a:r>
              <a:rPr lang="en-US" altLang="zh-CN" sz="1200" dirty="0" smtClean="0">
                <a:latin typeface="Times New Roman" panose="02020603050405020304" pitchFamily="18" charset="0"/>
                <a:ea typeface="宋体" panose="02010600030101010101" pitchFamily="2" charset="-122"/>
              </a:rPr>
              <a:t>get/set</a:t>
            </a:r>
            <a:r>
              <a:rPr lang="zh-CN" altLang="en-US" sz="1200" dirty="0" smtClean="0">
                <a:latin typeface="Times New Roman" panose="02020603050405020304" pitchFamily="18" charset="0"/>
                <a:ea typeface="宋体" panose="02010600030101010101" pitchFamily="2" charset="-122"/>
              </a:rPr>
              <a:t>方法</a:t>
            </a:r>
            <a:endParaRPr lang="en-US" altLang="zh-CN" sz="1200" dirty="0" smtClean="0">
              <a:latin typeface="Times New Roman" panose="02020603050405020304" pitchFamily="18" charset="0"/>
              <a:ea typeface="宋体" panose="02010600030101010101" pitchFamily="2" charset="-122"/>
            </a:endParaRPr>
          </a:p>
          <a:p>
            <a:r>
              <a:rPr lang="en-US" altLang="zh-CN" sz="1200" dirty="0" smtClean="0">
                <a:latin typeface="Times New Roman" panose="02020603050405020304" pitchFamily="18" charset="0"/>
                <a:ea typeface="宋体" panose="02010600030101010101" pitchFamily="2" charset="-122"/>
              </a:rPr>
              <a:t>save()</a:t>
            </a:r>
            <a:r>
              <a:rPr lang="zh-CN" altLang="en-US" sz="1200" dirty="0" smtClean="0">
                <a:latin typeface="Times New Roman" panose="02020603050405020304" pitchFamily="18" charset="0"/>
                <a:ea typeface="宋体" panose="02010600030101010101" pitchFamily="2" charset="-122"/>
              </a:rPr>
              <a:t>：保存状态到备忘录。</a:t>
            </a:r>
            <a:endParaRPr lang="en-US" altLang="zh-CN" sz="1200" dirty="0" smtClean="0">
              <a:latin typeface="Times New Roman" panose="02020603050405020304" pitchFamily="18" charset="0"/>
              <a:ea typeface="宋体" panose="02010600030101010101" pitchFamily="2" charset="-122"/>
            </a:endParaRPr>
          </a:p>
          <a:p>
            <a:r>
              <a:rPr lang="en-US" altLang="zh-CN" sz="1200" dirty="0" smtClean="0">
                <a:latin typeface="Times New Roman" panose="02020603050405020304" pitchFamily="18" charset="0"/>
                <a:ea typeface="宋体" panose="02010600030101010101" pitchFamily="2" charset="-122"/>
              </a:rPr>
              <a:t>restore()</a:t>
            </a:r>
            <a:r>
              <a:rPr lang="zh-CN" altLang="en-US" sz="1200" dirty="0" smtClean="0">
                <a:latin typeface="Times New Roman" panose="02020603050405020304" pitchFamily="18" charset="0"/>
                <a:ea typeface="宋体" panose="02010600030101010101" pitchFamily="2" charset="-122"/>
              </a:rPr>
              <a:t>：恢复状态</a:t>
            </a:r>
            <a:endParaRPr lang="zh-CN" altLang="en-US" sz="1200" dirty="0">
              <a:latin typeface="Times New Roman" panose="02020603050405020304" pitchFamily="18" charset="0"/>
              <a:ea typeface="宋体" panose="02010600030101010101" pitchFamily="2" charset="-122"/>
            </a:endParaRPr>
          </a:p>
        </p:txBody>
      </p:sp>
      <p:sp>
        <p:nvSpPr>
          <p:cNvPr id="9" name="文本框 8"/>
          <p:cNvSpPr txBox="1"/>
          <p:nvPr/>
        </p:nvSpPr>
        <p:spPr>
          <a:xfrm>
            <a:off x="6178550" y="1071053"/>
            <a:ext cx="2432050" cy="461665"/>
          </a:xfrm>
          <a:prstGeom prst="rect">
            <a:avLst/>
          </a:prstGeom>
          <a:noFill/>
        </p:spPr>
        <p:txBody>
          <a:bodyPr wrap="square" rtlCol="0">
            <a:spAutoFit/>
          </a:bodyPr>
          <a:lstStyle/>
          <a:p>
            <a:r>
              <a:rPr lang="en-US" altLang="zh-CN" sz="1200" dirty="0" smtClean="0">
                <a:latin typeface="Times New Roman" panose="02020603050405020304" pitchFamily="18" charset="0"/>
                <a:ea typeface="宋体" panose="02010600030101010101" pitchFamily="2" charset="-122"/>
              </a:rPr>
              <a:t>Memento</a:t>
            </a:r>
            <a:r>
              <a:rPr lang="zh-CN" altLang="en-US" sz="1200" dirty="0" smtClean="0">
                <a:latin typeface="Times New Roman" panose="02020603050405020304" pitchFamily="18" charset="0"/>
                <a:ea typeface="宋体" panose="02010600030101010101" pitchFamily="2" charset="-122"/>
              </a:rPr>
              <a:t>：</a:t>
            </a:r>
            <a:r>
              <a:rPr lang="en-US" altLang="zh-CN" sz="1200" dirty="0" smtClean="0">
                <a:latin typeface="Times New Roman" panose="02020603050405020304" pitchFamily="18" charset="0"/>
                <a:ea typeface="宋体" panose="02010600030101010101" pitchFamily="2" charset="-122"/>
              </a:rPr>
              <a:t>label/x/y</a:t>
            </a:r>
            <a:r>
              <a:rPr lang="zh-CN" altLang="en-US" sz="1200" dirty="0" smtClean="0">
                <a:latin typeface="Times New Roman" panose="02020603050405020304" pitchFamily="18" charset="0"/>
                <a:ea typeface="宋体" panose="02010600030101010101" pitchFamily="2" charset="-122"/>
              </a:rPr>
              <a:t>的</a:t>
            </a:r>
            <a:r>
              <a:rPr lang="en-US" altLang="zh-CN" sz="1200" dirty="0" smtClean="0">
                <a:latin typeface="Times New Roman" panose="02020603050405020304" pitchFamily="18" charset="0"/>
                <a:ea typeface="宋体" panose="02010600030101010101" pitchFamily="2" charset="-122"/>
              </a:rPr>
              <a:t>get/set</a:t>
            </a:r>
            <a:r>
              <a:rPr lang="zh-CN" altLang="en-US" sz="1200" dirty="0" smtClean="0">
                <a:latin typeface="Times New Roman" panose="02020603050405020304" pitchFamily="18" charset="0"/>
                <a:ea typeface="宋体" panose="02010600030101010101" pitchFamily="2" charset="-122"/>
              </a:rPr>
              <a:t>方法</a:t>
            </a:r>
            <a:endParaRPr lang="en-US" altLang="zh-CN" sz="1200" dirty="0" smtClean="0">
              <a:latin typeface="Times New Roman" panose="02020603050405020304" pitchFamily="18" charset="0"/>
              <a:ea typeface="宋体" panose="02010600030101010101" pitchFamily="2" charset="-122"/>
            </a:endParaRPr>
          </a:p>
          <a:p>
            <a:r>
              <a:rPr lang="zh-CN" altLang="en-US" sz="1200" dirty="0" smtClean="0">
                <a:latin typeface="Times New Roman" panose="02020603050405020304" pitchFamily="18" charset="0"/>
                <a:ea typeface="宋体" panose="02010600030101010101" pitchFamily="2" charset="-122"/>
              </a:rPr>
              <a:t>构造方法</a:t>
            </a:r>
            <a:endParaRPr lang="zh-CN" altLang="en-US" sz="1200" dirty="0">
              <a:latin typeface="Times New Roman" panose="02020603050405020304" pitchFamily="18" charset="0"/>
              <a:ea typeface="宋体" panose="02010600030101010101" pitchFamily="2" charset="-122"/>
            </a:endParaRPr>
          </a:p>
        </p:txBody>
      </p:sp>
      <p:sp>
        <p:nvSpPr>
          <p:cNvPr id="10" name="文本框 9"/>
          <p:cNvSpPr txBox="1"/>
          <p:nvPr/>
        </p:nvSpPr>
        <p:spPr>
          <a:xfrm>
            <a:off x="4273550" y="4187155"/>
            <a:ext cx="2432050" cy="461665"/>
          </a:xfrm>
          <a:prstGeom prst="rect">
            <a:avLst/>
          </a:prstGeom>
          <a:noFill/>
        </p:spPr>
        <p:txBody>
          <a:bodyPr wrap="square" rtlCol="0">
            <a:spAutoFit/>
          </a:bodyPr>
          <a:lstStyle/>
          <a:p>
            <a:r>
              <a:rPr lang="en-US" altLang="zh-CN" sz="1200" dirty="0" smtClean="0">
                <a:latin typeface="Times New Roman" panose="02020603050405020304" pitchFamily="18" charset="0"/>
                <a:ea typeface="宋体" panose="02010600030101010101" pitchFamily="2" charset="-122"/>
              </a:rPr>
              <a:t>Caretaker</a:t>
            </a:r>
            <a:r>
              <a:rPr lang="zh-CN" altLang="en-US" sz="1200" dirty="0" smtClean="0">
                <a:latin typeface="Times New Roman" panose="02020603050405020304" pitchFamily="18" charset="0"/>
                <a:ea typeface="宋体" panose="02010600030101010101" pitchFamily="2" charset="-122"/>
              </a:rPr>
              <a:t>：</a:t>
            </a:r>
            <a:endParaRPr lang="en-US" altLang="zh-CN" sz="1200" dirty="0" smtClean="0">
              <a:latin typeface="Times New Roman" panose="02020603050405020304" pitchFamily="18" charset="0"/>
              <a:ea typeface="宋体" panose="02010600030101010101" pitchFamily="2" charset="-122"/>
            </a:endParaRPr>
          </a:p>
          <a:p>
            <a:r>
              <a:rPr lang="en-US" altLang="zh-CN" sz="1200" dirty="0" smtClean="0">
                <a:latin typeface="Times New Roman" panose="02020603050405020304" pitchFamily="18" charset="0"/>
                <a:ea typeface="宋体" panose="02010600030101010101" pitchFamily="2" charset="-122"/>
              </a:rPr>
              <a:t>memento</a:t>
            </a:r>
            <a:r>
              <a:rPr lang="zh-CN" altLang="en-US" sz="1200" dirty="0" smtClean="0">
                <a:latin typeface="Times New Roman" panose="02020603050405020304" pitchFamily="18" charset="0"/>
                <a:ea typeface="宋体" panose="02010600030101010101" pitchFamily="2" charset="-122"/>
              </a:rPr>
              <a:t>的</a:t>
            </a:r>
            <a:r>
              <a:rPr lang="en-US" altLang="zh-CN" sz="1200" dirty="0" smtClean="0">
                <a:latin typeface="Times New Roman" panose="02020603050405020304" pitchFamily="18" charset="0"/>
                <a:ea typeface="宋体" panose="02010600030101010101" pitchFamily="2" charset="-122"/>
              </a:rPr>
              <a:t>get/set</a:t>
            </a:r>
            <a:r>
              <a:rPr lang="zh-CN" altLang="en-US" sz="1200" dirty="0">
                <a:latin typeface="Times New Roman" panose="02020603050405020304" pitchFamily="18" charset="0"/>
                <a:ea typeface="宋体" panose="02010600030101010101" pitchFamily="2" charset="-122"/>
              </a:rPr>
              <a:t>方法</a:t>
            </a:r>
            <a:endParaRPr lang="en-US" altLang="zh-CN" sz="1200" dirty="0" smtClean="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1590431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中国象棋撤销功能完整解决方案</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7" name="文本框 6"/>
          <p:cNvSpPr txBox="1"/>
          <p:nvPr/>
        </p:nvSpPr>
        <p:spPr>
          <a:xfrm>
            <a:off x="2310130" y="584337"/>
            <a:ext cx="4046220" cy="276999"/>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编写一个客户端测试代码：</a:t>
            </a:r>
            <a:endParaRPr lang="zh-CN" altLang="en-US" sz="1200" dirty="0">
              <a:latin typeface="Times New Roman" panose="02020603050405020304" pitchFamily="18" charset="0"/>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1229775" y="861336"/>
            <a:ext cx="4905375" cy="3743325"/>
          </a:xfrm>
          <a:prstGeom prst="rect">
            <a:avLst/>
          </a:prstGeom>
        </p:spPr>
      </p:pic>
    </p:spTree>
    <p:extLst>
      <p:ext uri="{BB962C8B-B14F-4D97-AF65-F5344CB8AC3E}">
        <p14:creationId xmlns:p14="http://schemas.microsoft.com/office/powerpoint/2010/main" val="28079769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中国象棋撤销功能完整解决方案</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7" name="文本框 6"/>
          <p:cNvSpPr txBox="1"/>
          <p:nvPr/>
        </p:nvSpPr>
        <p:spPr>
          <a:xfrm>
            <a:off x="1687133" y="584337"/>
            <a:ext cx="5177306" cy="1015663"/>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之前的方案只能撤销到上一步操作，假如有需要多次撤销</a:t>
            </a:r>
            <a:r>
              <a:rPr lang="zh-CN" altLang="en-US" sz="1200" dirty="0">
                <a:latin typeface="Times New Roman" panose="02020603050405020304" pitchFamily="18" charset="0"/>
                <a:ea typeface="宋体" panose="02010600030101010101" pitchFamily="2" charset="-122"/>
              </a:rPr>
              <a:t>的需求</a:t>
            </a:r>
            <a:r>
              <a:rPr lang="zh-CN" altLang="en-US" sz="1200" dirty="0" smtClean="0">
                <a:latin typeface="Times New Roman" panose="02020603050405020304" pitchFamily="18" charset="0"/>
                <a:ea typeface="宋体" panose="02010600030101010101" pitchFamily="2" charset="-122"/>
              </a:rPr>
              <a:t>，</a:t>
            </a:r>
            <a:r>
              <a:rPr lang="zh-CN" altLang="en-US" sz="1200" dirty="0">
                <a:latin typeface="Times New Roman" panose="02020603050405020304" pitchFamily="18" charset="0"/>
                <a:ea typeface="宋体" panose="02010600030101010101" pitchFamily="2" charset="-122"/>
              </a:rPr>
              <a:t>可以</a:t>
            </a:r>
            <a:r>
              <a:rPr lang="zh-CN" altLang="en-US" sz="1200" dirty="0" smtClean="0">
                <a:latin typeface="Times New Roman" panose="02020603050405020304" pitchFamily="18" charset="0"/>
                <a:ea typeface="宋体" panose="02010600030101010101" pitchFamily="2" charset="-122"/>
              </a:rPr>
              <a:t>在</a:t>
            </a:r>
            <a:r>
              <a:rPr lang="zh-CN" altLang="en-US" sz="1200" dirty="0">
                <a:latin typeface="Times New Roman" panose="02020603050405020304" pitchFamily="18" charset="0"/>
                <a:ea typeface="宋体" panose="02010600030101010101" pitchFamily="2" charset="-122"/>
              </a:rPr>
              <a:t>负责人类中定义一个集合来存储多个备忘录，每个备忘录负责保存一个历史状态，在撤销时可以对备忘录集合进行逆向遍历，回到一个指定的历史状态，而且还可以对备忘录集合进行正向遍历，实现重做</a:t>
            </a:r>
            <a:r>
              <a:rPr lang="en-US" altLang="zh-CN" sz="1200" dirty="0">
                <a:latin typeface="Times New Roman" panose="02020603050405020304" pitchFamily="18" charset="0"/>
                <a:ea typeface="宋体" panose="02010600030101010101" pitchFamily="2" charset="-122"/>
              </a:rPr>
              <a:t>(Redo)</a:t>
            </a:r>
            <a:r>
              <a:rPr lang="zh-CN" altLang="en-US" sz="1200" dirty="0">
                <a:latin typeface="Times New Roman" panose="02020603050405020304" pitchFamily="18" charset="0"/>
                <a:ea typeface="宋体" panose="02010600030101010101" pitchFamily="2" charset="-122"/>
              </a:rPr>
              <a:t>操作，即取消撤销，让对象状态得到恢复</a:t>
            </a:r>
            <a:r>
              <a:rPr lang="zh-CN" altLang="en-US" sz="1200" dirty="0" smtClean="0">
                <a:latin typeface="Times New Roman" panose="02020603050405020304" pitchFamily="18" charset="0"/>
                <a:ea typeface="宋体" panose="02010600030101010101" pitchFamily="2" charset="-122"/>
              </a:rPr>
              <a:t>。改进之后的结构图如图所示。</a:t>
            </a:r>
            <a:endParaRPr lang="zh-CN" altLang="en-US" sz="1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1150513" y="1738647"/>
            <a:ext cx="6037461" cy="2873599"/>
          </a:xfrm>
          <a:prstGeom prst="rect">
            <a:avLst/>
          </a:prstGeom>
        </p:spPr>
      </p:pic>
    </p:spTree>
    <p:extLst>
      <p:ext uri="{BB962C8B-B14F-4D97-AF65-F5344CB8AC3E}">
        <p14:creationId xmlns:p14="http://schemas.microsoft.com/office/powerpoint/2010/main" val="8842845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68911" y="970769"/>
            <a:ext cx="7334078" cy="116903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200" b="1" dirty="0" smtClean="0"/>
              <a:t>它</a:t>
            </a:r>
            <a:r>
              <a:rPr lang="zh-CN" altLang="en-US" sz="1200" b="1" dirty="0"/>
              <a:t>提供了一种状态恢复的实现机制，使得用户可以方便地回到一个特定的历史步骤，当新的状态无效或者存在问题时，可以使用暂时存储起来的备忘录将状态复原</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a:t> </a:t>
            </a:r>
            <a:r>
              <a:rPr lang="zh-CN" altLang="en-US" sz="1200" b="1" dirty="0" smtClean="0"/>
              <a:t>备忘录</a:t>
            </a:r>
            <a:r>
              <a:rPr lang="zh-CN" altLang="en-US" sz="1200" b="1" dirty="0"/>
              <a:t>实现了对信息的封装，一个备忘录对象是一种原发器对象状态的表示，不会被其他代码所改动。备忘录保存了原发器的状态，采用列表、堆栈等集合来存储备忘录对象可以实现多次撤销操作</a:t>
            </a:r>
            <a:r>
              <a:rPr lang="zh-CN" altLang="en-US" sz="1200" b="1" dirty="0" smtClean="0"/>
              <a:t>。 </a:t>
            </a:r>
            <a:endParaRPr lang="zh-CN" altLang="en-US" sz="12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56</a:t>
            </a:fld>
            <a:endParaRPr lang="zh-CN" altLang="en-US" dirty="0">
              <a:solidFill>
                <a:prstClr val="black">
                  <a:tint val="75000"/>
                </a:prstClr>
              </a:solidFill>
            </a:endParaRPr>
          </a:p>
        </p:txBody>
      </p:sp>
      <p:sp>
        <p:nvSpPr>
          <p:cNvPr id="5" name="矩形 4"/>
          <p:cNvSpPr/>
          <p:nvPr/>
        </p:nvSpPr>
        <p:spPr>
          <a:xfrm>
            <a:off x="476468" y="940614"/>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968911" y="943471"/>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965645" y="3101977"/>
            <a:ext cx="7467427" cy="61818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200" b="1" dirty="0"/>
              <a:t> 资源消耗过大，如果需要保存的原发器类的成员变量太多，就不可避免需要占用大量的存储空间，每保存一次对象的状态都需要消耗一定的系统资源。</a:t>
            </a:r>
            <a:endParaRPr lang="zh-CN" altLang="en-US" sz="1200" b="1" dirty="0" smtClean="0"/>
          </a:p>
        </p:txBody>
      </p:sp>
      <p:sp>
        <p:nvSpPr>
          <p:cNvPr id="14" name="矩形 13"/>
          <p:cNvSpPr/>
          <p:nvPr/>
        </p:nvSpPr>
        <p:spPr>
          <a:xfrm>
            <a:off x="476468" y="3089410"/>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968911" y="3089410"/>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188702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9131" y="218838"/>
            <a:ext cx="2694290"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57</a:t>
            </a:fld>
            <a:endParaRPr lang="zh-CN" altLang="en-US">
              <a:solidFill>
                <a:prstClr val="black">
                  <a:tint val="75000"/>
                </a:prstClr>
              </a:solidFill>
            </a:endParaRPr>
          </a:p>
        </p:txBody>
      </p:sp>
      <p:sp>
        <p:nvSpPr>
          <p:cNvPr id="6" name="文本占位符 1"/>
          <p:cNvSpPr>
            <a:spLocks noGrp="1"/>
          </p:cNvSpPr>
          <p:nvPr>
            <p:ph type="body" sz="quarter" idx="10"/>
          </p:nvPr>
        </p:nvSpPr>
        <p:spPr>
          <a:xfrm>
            <a:off x="2922329" y="1102759"/>
            <a:ext cx="2279591" cy="3259268"/>
          </a:xfrm>
        </p:spPr>
        <p:txBody>
          <a:bodyPr>
            <a:normAutofit/>
          </a:bodyPr>
          <a:lstStyle/>
          <a:p>
            <a:r>
              <a:rPr lang="zh-CN" altLang="en-US" sz="1800" dirty="0">
                <a:latin typeface="微软雅黑" panose="020B0503020204020204" pitchFamily="34" charset="-122"/>
                <a:ea typeface="微软雅黑" panose="020B0503020204020204" pitchFamily="34" charset="-122"/>
              </a:rPr>
              <a:t>解释器模式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迭代器模式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中介者模式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备忘录模式</a:t>
            </a:r>
            <a:endParaRPr lang="en-US" altLang="zh-CN" sz="1800" dirty="0">
              <a:latin typeface="微软雅黑" panose="020B0503020204020204" pitchFamily="34" charset="-122"/>
              <a:ea typeface="微软雅黑" panose="020B0503020204020204" pitchFamily="34" charset="-122"/>
            </a:endParaRPr>
          </a:p>
          <a:p>
            <a:r>
              <a:rPr lang="zh-CN" altLang="en-US" sz="1800" dirty="0">
                <a:solidFill>
                  <a:schemeClr val="tx1"/>
                </a:solidFill>
                <a:latin typeface="微软雅黑" panose="020B0503020204020204" pitchFamily="34" charset="-122"/>
                <a:ea typeface="微软雅黑" panose="020B0503020204020204" pitchFamily="34" charset="-122"/>
              </a:rPr>
              <a:t>观察者模式</a:t>
            </a:r>
            <a:endParaRPr lang="en-US" altLang="zh-CN" sz="1800" dirty="0">
              <a:solidFill>
                <a:schemeClr val="tx1"/>
              </a:solidFill>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状态模式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策略模式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模板方法模式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访问者模式</a:t>
            </a: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427132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观察者模式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121813" y="602698"/>
            <a:ext cx="6720261" cy="163037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观察者模式是使用频率最高的设计模式之一，它用于建立一种对象与对象之间的依赖关系，一个对象发生改变时将自动通知其他对象，其他对象将相应作出反应。在观察者模式中，发生改变的对象称为观察目标，而被通知的对象称为观察者，一个观察目标可以对应多个观察者，而且这些观察者之间可以没有任何相互联系，可以根据需要增加和删除观察者，使得系统更易于扩展。</a:t>
            </a:r>
            <a:endParaRPr lang="en-US" altLang="zh-CN" sz="1200" b="1" dirty="0">
              <a:latin typeface="宋体" panose="02010600030101010101" pitchFamily="2" charset="-122"/>
              <a:ea typeface="宋体" panose="02010600030101010101" pitchFamily="2" charset="-122"/>
            </a:endParaRPr>
          </a:p>
        </p:txBody>
      </p:sp>
      <p:sp>
        <p:nvSpPr>
          <p:cNvPr id="4" name="矩形 3"/>
          <p:cNvSpPr/>
          <p:nvPr/>
        </p:nvSpPr>
        <p:spPr>
          <a:xfrm>
            <a:off x="1177231" y="2417120"/>
            <a:ext cx="6222825" cy="1015663"/>
          </a:xfrm>
          <a:prstGeom prst="rect">
            <a:avLst/>
          </a:prstGeom>
        </p:spPr>
        <p:txBody>
          <a:bodyPr wrap="square">
            <a:spAutoFit/>
          </a:bodyPr>
          <a:lstStyle/>
          <a:p>
            <a:r>
              <a:rPr lang="zh-CN" altLang="en-US" sz="1200" b="1" dirty="0" smtClean="0">
                <a:solidFill>
                  <a:srgbClr val="FF0000"/>
                </a:solidFill>
              </a:rPr>
              <a:t>观察者模式</a:t>
            </a:r>
            <a:r>
              <a:rPr lang="zh-CN" altLang="en-US" sz="1200" b="1" dirty="0" smtClean="0"/>
              <a:t>：</a:t>
            </a:r>
            <a:r>
              <a:rPr lang="zh-CN" altLang="en-US" sz="1200" b="1" dirty="0"/>
              <a:t>定义对象之间的一种一对多依赖关系，使得每当一个对象状态发生改变时，其相关依赖对象皆得到通知并被自动更新。观察者模式的别名包括发布</a:t>
            </a:r>
            <a:r>
              <a:rPr lang="en-US" altLang="zh-CN" sz="1200" b="1" dirty="0"/>
              <a:t>-</a:t>
            </a:r>
            <a:r>
              <a:rPr lang="zh-CN" altLang="en-US" sz="1200" b="1" dirty="0"/>
              <a:t>订阅（</a:t>
            </a:r>
            <a:r>
              <a:rPr lang="en-US" altLang="zh-CN" sz="1200" b="1" dirty="0"/>
              <a:t>Publish/Subscribe</a:t>
            </a:r>
            <a:r>
              <a:rPr lang="zh-CN" altLang="en-US" sz="1200" b="1" dirty="0"/>
              <a:t>）模式、模型</a:t>
            </a:r>
            <a:r>
              <a:rPr lang="en-US" altLang="zh-CN" sz="1200" b="1" dirty="0"/>
              <a:t>-</a:t>
            </a:r>
            <a:r>
              <a:rPr lang="zh-CN" altLang="en-US" sz="1200" b="1" dirty="0"/>
              <a:t>视图（</a:t>
            </a:r>
            <a:r>
              <a:rPr lang="en-US" altLang="zh-CN" sz="1200" b="1" dirty="0"/>
              <a:t>Model/View</a:t>
            </a:r>
            <a:r>
              <a:rPr lang="zh-CN" altLang="en-US" sz="1200" b="1" dirty="0"/>
              <a:t>）模式、源</a:t>
            </a:r>
            <a:r>
              <a:rPr lang="en-US" altLang="zh-CN" sz="1200" b="1" dirty="0"/>
              <a:t>-</a:t>
            </a:r>
            <a:r>
              <a:rPr lang="zh-CN" altLang="en-US" sz="1200" b="1" dirty="0"/>
              <a:t>监听器（</a:t>
            </a:r>
            <a:r>
              <a:rPr lang="en-US" altLang="zh-CN" sz="1200" b="1" dirty="0"/>
              <a:t>Source/Listener</a:t>
            </a:r>
            <a:r>
              <a:rPr lang="zh-CN" altLang="en-US" sz="1200" b="1" dirty="0"/>
              <a:t>）模式或从属者（</a:t>
            </a:r>
            <a:r>
              <a:rPr lang="en-US" altLang="zh-CN" sz="1200" b="1" dirty="0"/>
              <a:t>Dependents</a:t>
            </a:r>
            <a:r>
              <a:rPr lang="zh-CN" altLang="en-US" sz="1200" b="1" dirty="0"/>
              <a:t>）模式。观察者模式是一种对象行为型模式。</a:t>
            </a:r>
          </a:p>
        </p:txBody>
      </p:sp>
    </p:spTree>
    <p:extLst>
      <p:ext uri="{BB962C8B-B14F-4D97-AF65-F5344CB8AC3E}">
        <p14:creationId xmlns:p14="http://schemas.microsoft.com/office/powerpoint/2010/main" val="29843649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观察者模式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stretch>
            <a:fillRect/>
          </a:stretch>
        </p:blipFill>
        <p:spPr>
          <a:xfrm>
            <a:off x="968548" y="742950"/>
            <a:ext cx="4186192" cy="3622666"/>
          </a:xfrm>
          <a:prstGeom prst="rect">
            <a:avLst/>
          </a:prstGeom>
        </p:spPr>
      </p:pic>
      <p:sp>
        <p:nvSpPr>
          <p:cNvPr id="7" name="文本框 6"/>
          <p:cNvSpPr txBox="1"/>
          <p:nvPr/>
        </p:nvSpPr>
        <p:spPr>
          <a:xfrm>
            <a:off x="4881690" y="188952"/>
            <a:ext cx="2884649" cy="1107996"/>
          </a:xfrm>
          <a:prstGeom prst="rect">
            <a:avLst/>
          </a:prstGeom>
          <a:noFill/>
          <a:ln>
            <a:solidFill>
              <a:schemeClr val="tx1"/>
            </a:solidFill>
          </a:ln>
        </p:spPr>
        <p:txBody>
          <a:bodyPr wrap="square" rtlCol="0">
            <a:spAutoFit/>
          </a:bodyPr>
          <a:lstStyle/>
          <a:p>
            <a:r>
              <a:rPr lang="en-US" altLang="zh-CN" sz="1100" b="1" dirty="0" smtClean="0">
                <a:solidFill>
                  <a:srgbClr val="FF0000"/>
                </a:solidFill>
              </a:rPr>
              <a:t>Subject</a:t>
            </a:r>
            <a:r>
              <a:rPr lang="zh-CN" altLang="en-US" sz="1100" b="1" dirty="0">
                <a:solidFill>
                  <a:srgbClr val="FF0000"/>
                </a:solidFill>
              </a:rPr>
              <a:t>（目标</a:t>
            </a:r>
            <a:r>
              <a:rPr lang="zh-CN" altLang="en-US" sz="1100" dirty="0">
                <a:solidFill>
                  <a:srgbClr val="FF0000"/>
                </a:solidFill>
              </a:rPr>
              <a:t>）</a:t>
            </a:r>
            <a:r>
              <a:rPr lang="zh-CN" altLang="en-US" sz="1100" dirty="0" smtClean="0"/>
              <a:t>：它</a:t>
            </a:r>
            <a:r>
              <a:rPr lang="zh-CN" altLang="en-US" sz="1100" dirty="0"/>
              <a:t>是指被观察的对象。在目标中定义了一个观察者集合，一</a:t>
            </a:r>
            <a:r>
              <a:rPr lang="zh-CN" altLang="en-US" sz="1100" dirty="0" smtClean="0"/>
              <a:t>个目标</a:t>
            </a:r>
            <a:r>
              <a:rPr lang="zh-CN" altLang="en-US" sz="1100" dirty="0"/>
              <a:t>可以接受任意数量的观察者来观察，它提供一系列方法来增加和删除观察者对象，同时它定义了通知方法</a:t>
            </a:r>
            <a:r>
              <a:rPr lang="en-US" altLang="zh-CN" sz="1100" dirty="0"/>
              <a:t>notify()</a:t>
            </a:r>
            <a:r>
              <a:rPr lang="zh-CN" altLang="en-US" sz="1100" dirty="0"/>
              <a:t>。目标类可以是</a:t>
            </a:r>
            <a:r>
              <a:rPr lang="zh-CN" altLang="en-US" sz="1100" dirty="0" smtClean="0"/>
              <a:t>接口、抽象</a:t>
            </a:r>
            <a:r>
              <a:rPr lang="zh-CN" altLang="en-US" sz="1100" dirty="0"/>
              <a:t>类或具体类。 。</a:t>
            </a:r>
          </a:p>
        </p:txBody>
      </p:sp>
      <p:sp>
        <p:nvSpPr>
          <p:cNvPr id="9" name="文本框 8"/>
          <p:cNvSpPr txBox="1"/>
          <p:nvPr/>
        </p:nvSpPr>
        <p:spPr>
          <a:xfrm>
            <a:off x="4881688" y="3245438"/>
            <a:ext cx="2884649" cy="1446550"/>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it-IT" altLang="zh-CN" sz="1100" b="1" dirty="0">
                <a:solidFill>
                  <a:srgbClr val="FF0000"/>
                </a:solidFill>
              </a:rPr>
              <a:t>ConcreteObserver</a:t>
            </a:r>
            <a:r>
              <a:rPr lang="zh-CN" altLang="it-IT" sz="1100" b="1" dirty="0">
                <a:solidFill>
                  <a:srgbClr val="FF0000"/>
                </a:solidFill>
              </a:rPr>
              <a:t>（</a:t>
            </a:r>
            <a:r>
              <a:rPr lang="zh-CN" altLang="en-US" sz="1100" b="1" dirty="0">
                <a:solidFill>
                  <a:srgbClr val="FF0000"/>
                </a:solidFill>
              </a:rPr>
              <a:t>具体观察</a:t>
            </a:r>
            <a:r>
              <a:rPr lang="zh-CN" altLang="en-US" sz="1100" b="1" dirty="0" smtClean="0">
                <a:solidFill>
                  <a:srgbClr val="FF0000"/>
                </a:solidFill>
              </a:rPr>
              <a:t>者）</a:t>
            </a:r>
            <a:r>
              <a:rPr lang="zh-CN" altLang="en-US" sz="1100" dirty="0"/>
              <a:t>在具体观察者中维护一个指向具体目标对象的引用，它存储具体观察者的有关状态，这些状态需要和具体目标的状态保持一致；它实现了在抽象观察者</a:t>
            </a:r>
            <a:r>
              <a:rPr lang="en-US" altLang="zh-CN" sz="1100" dirty="0"/>
              <a:t>Observer</a:t>
            </a:r>
            <a:r>
              <a:rPr lang="zh-CN" altLang="en-US" sz="1100" dirty="0"/>
              <a:t>中定义的</a:t>
            </a:r>
            <a:r>
              <a:rPr lang="en-US" altLang="zh-CN" sz="1100" dirty="0"/>
              <a:t>update()</a:t>
            </a:r>
            <a:r>
              <a:rPr lang="zh-CN" altLang="en-US" sz="1100" dirty="0"/>
              <a:t>方法</a:t>
            </a:r>
            <a:r>
              <a:rPr lang="zh-CN" altLang="en-US" sz="1100" dirty="0" smtClean="0"/>
              <a:t>。在</a:t>
            </a:r>
            <a:r>
              <a:rPr lang="zh-CN" altLang="en-US" sz="1100" dirty="0"/>
              <a:t>实现时，可以调用具体目标类的</a:t>
            </a:r>
            <a:r>
              <a:rPr lang="en-US" altLang="zh-CN" sz="1100" dirty="0"/>
              <a:t>attach()</a:t>
            </a:r>
            <a:r>
              <a:rPr lang="zh-CN" altLang="en-US" sz="1100" dirty="0"/>
              <a:t>方法将自己添加到目标类的集合中或通过</a:t>
            </a:r>
            <a:r>
              <a:rPr lang="en-US" altLang="zh-CN" sz="1100" dirty="0"/>
              <a:t>detach()</a:t>
            </a:r>
            <a:r>
              <a:rPr lang="zh-CN" altLang="en-US" sz="1100" dirty="0"/>
              <a:t>方法将自己从目标类的集合中删除</a:t>
            </a:r>
            <a:r>
              <a:rPr lang="zh-CN" altLang="en-US" sz="1100" dirty="0" smtClean="0"/>
              <a:t>。</a:t>
            </a:r>
            <a:endParaRPr lang="zh-CN" altLang="en-US" sz="1100" dirty="0"/>
          </a:p>
        </p:txBody>
      </p:sp>
      <p:sp>
        <p:nvSpPr>
          <p:cNvPr id="10" name="文本框 9"/>
          <p:cNvSpPr txBox="1"/>
          <p:nvPr/>
        </p:nvSpPr>
        <p:spPr>
          <a:xfrm>
            <a:off x="4881689" y="1364034"/>
            <a:ext cx="2884649" cy="1107996"/>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it-IT" altLang="zh-CN" sz="1100" b="1" dirty="0">
                <a:solidFill>
                  <a:srgbClr val="FF0000"/>
                </a:solidFill>
              </a:rPr>
              <a:t>ConcreteSubject</a:t>
            </a:r>
            <a:r>
              <a:rPr lang="zh-CN" altLang="it-IT" sz="1100" b="1" dirty="0">
                <a:solidFill>
                  <a:srgbClr val="FF0000"/>
                </a:solidFill>
              </a:rPr>
              <a:t>（</a:t>
            </a:r>
            <a:r>
              <a:rPr lang="zh-CN" altLang="en-US" sz="1100" b="1" dirty="0">
                <a:solidFill>
                  <a:srgbClr val="FF0000"/>
                </a:solidFill>
              </a:rPr>
              <a:t>具体目标</a:t>
            </a:r>
            <a:r>
              <a:rPr lang="zh-CN" altLang="en-US" sz="1100" b="1" dirty="0" smtClean="0">
                <a:solidFill>
                  <a:srgbClr val="FF0000"/>
                </a:solidFill>
              </a:rPr>
              <a:t>）</a:t>
            </a:r>
            <a:r>
              <a:rPr lang="zh-CN" altLang="en-US" sz="1100" dirty="0" smtClean="0"/>
              <a:t>目标</a:t>
            </a:r>
            <a:r>
              <a:rPr lang="zh-CN" altLang="en-US" sz="1100" dirty="0"/>
              <a:t>类的子类，通常它包含有经常发生改变的数据，当它的状态发生改变时，向它的各个观察者发出通知；同时它还实现了在目标类中定义的抽象业务逻辑</a:t>
            </a:r>
            <a:r>
              <a:rPr lang="zh-CN" altLang="en-US" sz="1100" dirty="0" smtClean="0"/>
              <a:t>方法。</a:t>
            </a:r>
            <a:r>
              <a:rPr lang="zh-CN" altLang="en-US" sz="1100" dirty="0"/>
              <a:t>如果无须扩展目标类，则具体目标类可以省略。</a:t>
            </a:r>
          </a:p>
        </p:txBody>
      </p:sp>
      <p:sp>
        <p:nvSpPr>
          <p:cNvPr id="12" name="文本框 11"/>
          <p:cNvSpPr txBox="1"/>
          <p:nvPr/>
        </p:nvSpPr>
        <p:spPr>
          <a:xfrm>
            <a:off x="4881690" y="2564151"/>
            <a:ext cx="2884649" cy="600164"/>
          </a:xfrm>
          <a:prstGeom prst="rect">
            <a:avLst/>
          </a:prstGeom>
          <a:noFill/>
          <a:ln>
            <a:solidFill>
              <a:schemeClr val="tx1"/>
            </a:solidFill>
          </a:ln>
        </p:spPr>
        <p:txBody>
          <a:bodyPr wrap="square" rtlCol="0">
            <a:spAutoFit/>
          </a:bodyPr>
          <a:lstStyle/>
          <a:p>
            <a:r>
              <a:rPr lang="en-US" altLang="zh-CN" sz="1100" b="1" dirty="0">
                <a:solidFill>
                  <a:srgbClr val="FF0000"/>
                </a:solidFill>
              </a:rPr>
              <a:t> </a:t>
            </a:r>
            <a:r>
              <a:rPr lang="it-IT" altLang="zh-CN" sz="1100" b="1" dirty="0">
                <a:solidFill>
                  <a:srgbClr val="FF0000"/>
                </a:solidFill>
              </a:rPr>
              <a:t>Observer</a:t>
            </a:r>
            <a:r>
              <a:rPr lang="zh-CN" altLang="it-IT" sz="1100" b="1" dirty="0">
                <a:solidFill>
                  <a:srgbClr val="FF0000"/>
                </a:solidFill>
              </a:rPr>
              <a:t>（</a:t>
            </a:r>
            <a:r>
              <a:rPr lang="zh-CN" altLang="en-US" sz="1100" b="1" dirty="0">
                <a:solidFill>
                  <a:srgbClr val="FF0000"/>
                </a:solidFill>
              </a:rPr>
              <a:t>观察者</a:t>
            </a:r>
            <a:r>
              <a:rPr lang="zh-CN" altLang="en-US" sz="1100" b="1" dirty="0" smtClean="0">
                <a:solidFill>
                  <a:srgbClr val="FF0000"/>
                </a:solidFill>
              </a:rPr>
              <a:t>）</a:t>
            </a:r>
            <a:r>
              <a:rPr lang="zh-CN" altLang="en-US" sz="1100" dirty="0"/>
              <a:t>观察者将对观察目标的改变做出反应</a:t>
            </a:r>
            <a:r>
              <a:rPr lang="zh-CN" altLang="en-US" sz="1100" dirty="0" smtClean="0"/>
              <a:t>，一般</a:t>
            </a:r>
            <a:r>
              <a:rPr lang="zh-CN" altLang="en-US" sz="1100" dirty="0"/>
              <a:t>定义为</a:t>
            </a:r>
            <a:r>
              <a:rPr lang="zh-CN" altLang="en-US" sz="1100" dirty="0" smtClean="0"/>
              <a:t>接口。又称抽象观察者。</a:t>
            </a:r>
            <a:endParaRPr lang="zh-CN" altLang="en-US" sz="1100" dirty="0"/>
          </a:p>
        </p:txBody>
      </p:sp>
    </p:spTree>
    <p:extLst>
      <p:ext uri="{BB962C8B-B14F-4D97-AF65-F5344CB8AC3E}">
        <p14:creationId xmlns:p14="http://schemas.microsoft.com/office/powerpoint/2010/main" val="21128630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1854030" y="71916"/>
            <a:ext cx="4888633" cy="938719"/>
          </a:xfrm>
          <a:prstGeom prst="rect">
            <a:avLst/>
          </a:prstGeom>
          <a:noFill/>
          <a:ln>
            <a:solidFill>
              <a:schemeClr val="tx1"/>
            </a:solidFill>
          </a:ln>
        </p:spPr>
        <p:txBody>
          <a:bodyPr wrap="square" rtlCol="0">
            <a:spAutoFit/>
          </a:bodyPr>
          <a:lstStyle/>
          <a:p>
            <a:r>
              <a:rPr lang="en-US" altLang="zh-CN" sz="1100" b="1" dirty="0"/>
              <a:t> </a:t>
            </a:r>
            <a:r>
              <a:rPr lang="en-US" altLang="zh-CN" sz="1100" b="1" dirty="0">
                <a:solidFill>
                  <a:srgbClr val="FF0000"/>
                </a:solidFill>
              </a:rPr>
              <a:t>Component</a:t>
            </a:r>
            <a:r>
              <a:rPr lang="zh-CN" altLang="en-US" sz="1100" b="1" dirty="0">
                <a:solidFill>
                  <a:srgbClr val="FF0000"/>
                </a:solidFill>
              </a:rPr>
              <a:t>（抽象构件</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smtClean="0"/>
              <a:t>它可以是接口或抽象类，为叶子构件和容器构件对象声明接口，在该角色中可以包含所有子类共有行为的声明和实现。在抽象构件中定义了访问及管理它的子构件的方法，如增加子构件、删除子构件、获取子构件等</a:t>
            </a:r>
            <a:endParaRPr lang="en-US" altLang="zh-CN" sz="1100" b="1" dirty="0" smtClean="0"/>
          </a:p>
        </p:txBody>
      </p:sp>
      <p:sp>
        <p:nvSpPr>
          <p:cNvPr id="8" name="文本框 7"/>
          <p:cNvSpPr txBox="1"/>
          <p:nvPr/>
        </p:nvSpPr>
        <p:spPr>
          <a:xfrm>
            <a:off x="111998" y="2642735"/>
            <a:ext cx="2305618" cy="769441"/>
          </a:xfrm>
          <a:prstGeom prst="rect">
            <a:avLst/>
          </a:prstGeom>
          <a:noFill/>
          <a:ln>
            <a:solidFill>
              <a:schemeClr val="tx1"/>
            </a:solidFill>
          </a:ln>
        </p:spPr>
        <p:txBody>
          <a:bodyPr wrap="square" rtlCol="0">
            <a:spAutoFit/>
          </a:bodyPr>
          <a:lstStyle/>
          <a:p>
            <a:r>
              <a:rPr lang="en-US" altLang="zh-CN" sz="1100" b="1" dirty="0">
                <a:solidFill>
                  <a:srgbClr val="FF0000"/>
                </a:solidFill>
              </a:rPr>
              <a:t>Leaf</a:t>
            </a:r>
            <a:r>
              <a:rPr lang="zh-CN" altLang="en-US" sz="1100" b="1" dirty="0">
                <a:solidFill>
                  <a:srgbClr val="FF0000"/>
                </a:solidFill>
              </a:rPr>
              <a:t>（叶子构件</a:t>
            </a:r>
            <a:r>
              <a:rPr lang="zh-CN" altLang="en-US"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是组合中的</a:t>
            </a:r>
            <a:r>
              <a:rPr lang="zh-CN" altLang="en-US" sz="1100" b="1" dirty="0" smtClean="0"/>
              <a:t>叶子节点</a:t>
            </a:r>
            <a:r>
              <a:rPr lang="zh-CN" altLang="en-US" sz="1100" b="1" dirty="0"/>
              <a:t>对象，它没有子节点，用于继承或实现抽象构件</a:t>
            </a:r>
            <a:endParaRPr lang="en-US" altLang="zh-CN" sz="1100" b="1" dirty="0" smtClean="0"/>
          </a:p>
        </p:txBody>
      </p:sp>
      <p:sp>
        <p:nvSpPr>
          <p:cNvPr id="9" name="文本框 8"/>
          <p:cNvSpPr txBox="1"/>
          <p:nvPr/>
        </p:nvSpPr>
        <p:spPr>
          <a:xfrm>
            <a:off x="7150986" y="2185602"/>
            <a:ext cx="1849665" cy="1107996"/>
          </a:xfrm>
          <a:prstGeom prst="rect">
            <a:avLst/>
          </a:prstGeom>
          <a:noFill/>
          <a:ln>
            <a:solidFill>
              <a:schemeClr val="tx1"/>
            </a:solidFill>
          </a:ln>
        </p:spPr>
        <p:txBody>
          <a:bodyPr wrap="square" rtlCol="0">
            <a:spAutoFit/>
          </a:bodyPr>
          <a:lstStyle/>
          <a:p>
            <a:r>
              <a:rPr lang="fr-FR" altLang="zh-CN" sz="1100" b="1" dirty="0">
                <a:solidFill>
                  <a:srgbClr val="FF0000"/>
                </a:solidFill>
              </a:rPr>
              <a:t> Composite</a:t>
            </a:r>
            <a:r>
              <a:rPr lang="zh-CN" altLang="fr-FR" sz="1100" b="1" dirty="0">
                <a:solidFill>
                  <a:srgbClr val="FF0000"/>
                </a:solidFill>
              </a:rPr>
              <a:t>（容器构件</a:t>
            </a:r>
            <a:r>
              <a:rPr lang="zh-CN" altLang="fr-FR" sz="1100" b="1" dirty="0" smtClean="0">
                <a:solidFill>
                  <a:srgbClr val="FF0000"/>
                </a:solidFill>
              </a:rPr>
              <a:t>）</a:t>
            </a:r>
            <a:endParaRPr lang="en-US" altLang="zh-CN" sz="1100" b="1" dirty="0" smtClean="0">
              <a:solidFill>
                <a:srgbClr val="FF0000"/>
              </a:solidFill>
            </a:endParaRPr>
          </a:p>
          <a:p>
            <a:endParaRPr lang="en-US" altLang="zh-CN" sz="1100" b="1" dirty="0" smtClean="0"/>
          </a:p>
          <a:p>
            <a:r>
              <a:rPr lang="zh-CN" altLang="en-US" sz="1100" b="1" dirty="0"/>
              <a:t>是组合中的分支节点对象，它有子节点，用于继承和实现抽象构件。它的主要作用是存储和管理子部件</a:t>
            </a:r>
            <a:endParaRPr lang="en-US" altLang="zh-CN" sz="1100" b="1" dirty="0" smtClean="0"/>
          </a:p>
        </p:txBody>
      </p:sp>
      <p:pic>
        <p:nvPicPr>
          <p:cNvPr id="3" name="图片 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9643" y="1010635"/>
            <a:ext cx="6135957" cy="3915400"/>
          </a:xfrm>
          <a:prstGeom prst="rect">
            <a:avLst/>
          </a:prstGeom>
        </p:spPr>
      </p:pic>
      <p:sp>
        <p:nvSpPr>
          <p:cNvPr id="6" name="文本占位符 1"/>
          <p:cNvSpPr>
            <a:spLocks noGrp="1"/>
          </p:cNvSpPr>
          <p:nvPr>
            <p:ph type="body" sz="quarter" idx="10"/>
          </p:nvPr>
        </p:nvSpPr>
        <p:spPr>
          <a:xfrm>
            <a:off x="111998" y="170355"/>
            <a:ext cx="3944307" cy="741839"/>
          </a:xfrm>
        </p:spPr>
        <p:txBody>
          <a:bodyPr/>
          <a:lstStyle/>
          <a:p>
            <a:r>
              <a:rPr lang="zh-CN" altLang="en-US" dirty="0" smtClean="0"/>
              <a:t>组合模式</a:t>
            </a:r>
            <a:endParaRPr lang="zh-CN" altLang="en-US" dirty="0"/>
          </a:p>
        </p:txBody>
      </p:sp>
    </p:spTree>
    <p:extLst>
      <p:ext uri="{BB962C8B-B14F-4D97-AF65-F5344CB8AC3E}">
        <p14:creationId xmlns:p14="http://schemas.microsoft.com/office/powerpoint/2010/main" val="201325613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观察者模式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stretch>
            <a:fillRect/>
          </a:stretch>
        </p:blipFill>
        <p:spPr>
          <a:xfrm>
            <a:off x="158853" y="717549"/>
            <a:ext cx="4216468" cy="3201979"/>
          </a:xfrm>
          <a:prstGeom prst="rect">
            <a:avLst/>
          </a:prstGeom>
        </p:spPr>
      </p:pic>
      <p:pic>
        <p:nvPicPr>
          <p:cNvPr id="5" name="图片 4"/>
          <p:cNvPicPr>
            <a:picLocks noChangeAspect="1"/>
          </p:cNvPicPr>
          <p:nvPr/>
        </p:nvPicPr>
        <p:blipFill>
          <a:blip r:embed="rId4"/>
          <a:stretch>
            <a:fillRect/>
          </a:stretch>
        </p:blipFill>
        <p:spPr>
          <a:xfrm>
            <a:off x="4581847" y="1070019"/>
            <a:ext cx="4248150" cy="2057400"/>
          </a:xfrm>
          <a:prstGeom prst="rect">
            <a:avLst/>
          </a:prstGeom>
        </p:spPr>
      </p:pic>
      <p:cxnSp>
        <p:nvCxnSpPr>
          <p:cNvPr id="10" name="直接箭头连接符 9"/>
          <p:cNvCxnSpPr/>
          <p:nvPr/>
        </p:nvCxnSpPr>
        <p:spPr>
          <a:xfrm flipV="1">
            <a:off x="4829577" y="1358722"/>
            <a:ext cx="109471" cy="2228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739426" y="3445099"/>
            <a:ext cx="1004552" cy="461665"/>
          </a:xfrm>
          <a:prstGeom prst="rect">
            <a:avLst/>
          </a:prstGeom>
          <a:noFill/>
        </p:spPr>
        <p:txBody>
          <a:bodyPr wrap="square" rtlCol="0">
            <a:spAutoFit/>
          </a:bodyPr>
          <a:lstStyle/>
          <a:p>
            <a:r>
              <a:rPr lang="en-US" altLang="zh-CN" sz="1200" dirty="0" err="1" smtClean="0">
                <a:latin typeface="Times New Roman" panose="02020603050405020304" pitchFamily="18" charset="0"/>
                <a:ea typeface="宋体" panose="02010600030101010101" pitchFamily="2" charset="-122"/>
              </a:rPr>
              <a:t>getState</a:t>
            </a:r>
            <a:r>
              <a:rPr lang="en-US" altLang="zh-CN" sz="1200" dirty="0" smtClean="0">
                <a:latin typeface="Times New Roman" panose="02020603050405020304" pitchFamily="18" charset="0"/>
                <a:ea typeface="宋体" panose="02010600030101010101" pitchFamily="2" charset="-122"/>
              </a:rPr>
              <a:t>()</a:t>
            </a:r>
          </a:p>
          <a:p>
            <a:r>
              <a:rPr lang="en-US" altLang="zh-CN" sz="1200" dirty="0" err="1" smtClean="0">
                <a:latin typeface="Times New Roman" panose="02020603050405020304" pitchFamily="18" charset="0"/>
                <a:ea typeface="宋体" panose="02010600030101010101" pitchFamily="2" charset="-122"/>
              </a:rPr>
              <a:t>setState</a:t>
            </a:r>
            <a:r>
              <a:rPr lang="en-US" altLang="zh-CN" sz="1200" dirty="0" smtClean="0">
                <a:latin typeface="Times New Roman" panose="02020603050405020304" pitchFamily="18" charset="0"/>
                <a:ea typeface="宋体" panose="02010600030101010101" pitchFamily="2" charset="-122"/>
              </a:rPr>
              <a:t>()</a:t>
            </a:r>
            <a:endParaRPr lang="zh-CN" altLang="en-US"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032649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观察者模式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4" name="图片 3"/>
          <p:cNvPicPr>
            <a:picLocks noChangeAspect="1"/>
          </p:cNvPicPr>
          <p:nvPr/>
        </p:nvPicPr>
        <p:blipFill>
          <a:blip r:embed="rId3"/>
          <a:stretch>
            <a:fillRect/>
          </a:stretch>
        </p:blipFill>
        <p:spPr>
          <a:xfrm>
            <a:off x="131271" y="781050"/>
            <a:ext cx="2514600" cy="914400"/>
          </a:xfrm>
          <a:prstGeom prst="rect">
            <a:avLst/>
          </a:prstGeom>
        </p:spPr>
      </p:pic>
      <p:pic>
        <p:nvPicPr>
          <p:cNvPr id="6" name="图片 5"/>
          <p:cNvPicPr>
            <a:picLocks noChangeAspect="1"/>
          </p:cNvPicPr>
          <p:nvPr/>
        </p:nvPicPr>
        <p:blipFill>
          <a:blip r:embed="rId4"/>
          <a:stretch>
            <a:fillRect/>
          </a:stretch>
        </p:blipFill>
        <p:spPr>
          <a:xfrm>
            <a:off x="131271" y="1782762"/>
            <a:ext cx="3905250" cy="1323975"/>
          </a:xfrm>
          <a:prstGeom prst="rect">
            <a:avLst/>
          </a:prstGeom>
        </p:spPr>
      </p:pic>
      <p:sp>
        <p:nvSpPr>
          <p:cNvPr id="10" name="文本框 9"/>
          <p:cNvSpPr txBox="1"/>
          <p:nvPr/>
        </p:nvSpPr>
        <p:spPr>
          <a:xfrm>
            <a:off x="4367748" y="1919312"/>
            <a:ext cx="3636472" cy="1200329"/>
          </a:xfrm>
          <a:prstGeom prst="rect">
            <a:avLst/>
          </a:prstGeom>
          <a:noFill/>
        </p:spPr>
        <p:txBody>
          <a:bodyPr wrap="square" rtlCol="0">
            <a:spAutoFit/>
          </a:bodyPr>
          <a:lstStyle/>
          <a:p>
            <a:r>
              <a:rPr lang="zh-CN" altLang="en-US" sz="1200" dirty="0">
                <a:latin typeface="Times New Roman" panose="02020603050405020304" pitchFamily="18" charset="0"/>
                <a:ea typeface="宋体" panose="02010600030101010101" pitchFamily="2" charset="-122"/>
              </a:rPr>
              <a:t>如果</a:t>
            </a:r>
            <a:r>
              <a:rPr lang="zh-CN" altLang="en-US" sz="1200" dirty="0" smtClean="0">
                <a:latin typeface="Times New Roman" panose="02020603050405020304" pitchFamily="18" charset="0"/>
                <a:ea typeface="宋体" panose="02010600030101010101" pitchFamily="2" charset="-122"/>
              </a:rPr>
              <a:t>具体</a:t>
            </a:r>
            <a:r>
              <a:rPr lang="zh-CN" altLang="en-US" sz="1200" dirty="0">
                <a:latin typeface="Times New Roman" panose="02020603050405020304" pitchFamily="18" charset="0"/>
                <a:ea typeface="宋体" panose="02010600030101010101" pitchFamily="2" charset="-122"/>
              </a:rPr>
              <a:t>观察者</a:t>
            </a:r>
            <a:r>
              <a:rPr lang="zh-CN" altLang="en-US" sz="1200" dirty="0" smtClean="0">
                <a:latin typeface="Times New Roman" panose="02020603050405020304" pitchFamily="18" charset="0"/>
                <a:ea typeface="宋体" panose="02010600030101010101" pitchFamily="2" charset="-122"/>
              </a:rPr>
              <a:t>类的</a:t>
            </a:r>
            <a:r>
              <a:rPr lang="en-US" altLang="zh-CN" sz="1200" dirty="0">
                <a:latin typeface="Times New Roman" panose="02020603050405020304" pitchFamily="18" charset="0"/>
                <a:ea typeface="宋体" panose="02010600030101010101" pitchFamily="2" charset="-122"/>
              </a:rPr>
              <a:t>update()</a:t>
            </a:r>
            <a:r>
              <a:rPr lang="zh-CN" altLang="en-US" sz="1200" dirty="0">
                <a:latin typeface="Times New Roman" panose="02020603050405020304" pitchFamily="18" charset="0"/>
                <a:ea typeface="宋体" panose="02010600030101010101" pitchFamily="2" charset="-122"/>
              </a:rPr>
              <a:t>方法在执行时需要使用到具体目标</a:t>
            </a:r>
            <a:r>
              <a:rPr lang="zh-CN" altLang="en-US" sz="1200" dirty="0" smtClean="0">
                <a:latin typeface="Times New Roman" panose="02020603050405020304" pitchFamily="18" charset="0"/>
                <a:ea typeface="宋体" panose="02010600030101010101" pitchFamily="2" charset="-122"/>
              </a:rPr>
              <a:t>类中</a:t>
            </a:r>
            <a:r>
              <a:rPr lang="zh-CN" altLang="en-US" sz="1200" dirty="0">
                <a:latin typeface="Times New Roman" panose="02020603050405020304" pitchFamily="18" charset="0"/>
                <a:ea typeface="宋体" panose="02010600030101010101" pitchFamily="2" charset="-122"/>
              </a:rPr>
              <a:t>的状态（属性），因此在</a:t>
            </a:r>
            <a:r>
              <a:rPr lang="en-US" altLang="zh-CN" sz="1200" dirty="0" err="1">
                <a:latin typeface="Times New Roman" panose="02020603050405020304" pitchFamily="18" charset="0"/>
                <a:ea typeface="宋体" panose="02010600030101010101" pitchFamily="2" charset="-122"/>
              </a:rPr>
              <a:t>ConcreteObserver</a:t>
            </a:r>
            <a:r>
              <a:rPr lang="zh-CN" altLang="en-US" sz="1200" dirty="0">
                <a:latin typeface="Times New Roman" panose="02020603050405020304" pitchFamily="18" charset="0"/>
                <a:ea typeface="宋体" panose="02010600030101010101" pitchFamily="2" charset="-122"/>
              </a:rPr>
              <a:t>与</a:t>
            </a:r>
            <a:r>
              <a:rPr lang="en-US" altLang="zh-CN" sz="1200" dirty="0" err="1">
                <a:latin typeface="Times New Roman" panose="02020603050405020304" pitchFamily="18" charset="0"/>
                <a:ea typeface="宋体" panose="02010600030101010101" pitchFamily="2" charset="-122"/>
              </a:rPr>
              <a:t>ConcreteSubject</a:t>
            </a:r>
            <a:r>
              <a:rPr lang="zh-CN" altLang="en-US" sz="1200" dirty="0">
                <a:latin typeface="Times New Roman" panose="02020603050405020304" pitchFamily="18" charset="0"/>
                <a:ea typeface="宋体" panose="02010600030101010101" pitchFamily="2" charset="-122"/>
              </a:rPr>
              <a:t>之间有时候还存在关联或依赖关系，在</a:t>
            </a:r>
            <a:r>
              <a:rPr lang="en-US" altLang="zh-CN" sz="1200" dirty="0" err="1">
                <a:latin typeface="Times New Roman" panose="02020603050405020304" pitchFamily="18" charset="0"/>
                <a:ea typeface="宋体" panose="02010600030101010101" pitchFamily="2" charset="-122"/>
              </a:rPr>
              <a:t>ConcreteObserver</a:t>
            </a:r>
            <a:r>
              <a:rPr lang="zh-CN" altLang="en-US" sz="1200" dirty="0">
                <a:latin typeface="Times New Roman" panose="02020603050405020304" pitchFamily="18" charset="0"/>
                <a:ea typeface="宋体" panose="02010600030101010101" pitchFamily="2" charset="-122"/>
              </a:rPr>
              <a:t>中定义一个</a:t>
            </a:r>
            <a:r>
              <a:rPr lang="en-US" altLang="zh-CN" sz="1200" dirty="0" err="1">
                <a:latin typeface="Times New Roman" panose="02020603050405020304" pitchFamily="18" charset="0"/>
                <a:ea typeface="宋体" panose="02010600030101010101" pitchFamily="2" charset="-122"/>
              </a:rPr>
              <a:t>ConcreteSubject</a:t>
            </a:r>
            <a:r>
              <a:rPr lang="zh-CN" altLang="en-US" sz="1200" dirty="0">
                <a:latin typeface="Times New Roman" panose="02020603050405020304" pitchFamily="18" charset="0"/>
                <a:ea typeface="宋体" panose="02010600030101010101" pitchFamily="2" charset="-122"/>
              </a:rPr>
              <a:t>实例，通过该实例获取存储在</a:t>
            </a:r>
            <a:r>
              <a:rPr lang="en-US" altLang="zh-CN" sz="1200" dirty="0" err="1">
                <a:latin typeface="Times New Roman" panose="02020603050405020304" pitchFamily="18" charset="0"/>
                <a:ea typeface="宋体" panose="02010600030101010101" pitchFamily="2" charset="-122"/>
              </a:rPr>
              <a:t>ConcreteSubject</a:t>
            </a:r>
            <a:r>
              <a:rPr lang="zh-CN" altLang="en-US" sz="1200" dirty="0">
                <a:latin typeface="Times New Roman" panose="02020603050405020304" pitchFamily="18" charset="0"/>
                <a:ea typeface="宋体" panose="02010600030101010101" pitchFamily="2" charset="-122"/>
              </a:rPr>
              <a:t>中的状态</a:t>
            </a:r>
          </a:p>
        </p:txBody>
      </p:sp>
    </p:spTree>
    <p:extLst>
      <p:ext uri="{BB962C8B-B14F-4D97-AF65-F5344CB8AC3E}">
        <p14:creationId xmlns:p14="http://schemas.microsoft.com/office/powerpoint/2010/main" val="126445777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观察者模式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0" name="文本框 9"/>
          <p:cNvSpPr txBox="1"/>
          <p:nvPr/>
        </p:nvSpPr>
        <p:spPr>
          <a:xfrm>
            <a:off x="1678736" y="630100"/>
            <a:ext cx="4843984" cy="830997"/>
          </a:xfrm>
          <a:prstGeom prst="rect">
            <a:avLst/>
          </a:prstGeom>
          <a:noFill/>
        </p:spPr>
        <p:txBody>
          <a:bodyPr wrap="square" rtlCol="0">
            <a:spAutoFit/>
          </a:bodyPr>
          <a:lstStyle/>
          <a:p>
            <a:r>
              <a:rPr lang="en-US" altLang="zh-CN" sz="1200" dirty="0">
                <a:latin typeface="Times New Roman" panose="02020603050405020304" pitchFamily="18" charset="0"/>
                <a:ea typeface="宋体" panose="02010600030101010101" pitchFamily="2" charset="-122"/>
              </a:rPr>
              <a:t>Sunny</a:t>
            </a:r>
            <a:r>
              <a:rPr lang="zh-CN" altLang="en-US" sz="1200" dirty="0">
                <a:latin typeface="Times New Roman" panose="02020603050405020304" pitchFamily="18" charset="0"/>
                <a:ea typeface="宋体" panose="02010600030101010101" pitchFamily="2" charset="-122"/>
              </a:rPr>
              <a:t>软件公司欲开发一款多人联机对战游戏（类似魔兽世界、星际争霸等游戏），在该游戏中，多个玩家可以加入同一战队组成联盟，当战队中某一成员受到敌人攻击时将给所有其他盟友发送通知，盟友收到通知后将作出响应。</a:t>
            </a:r>
          </a:p>
        </p:txBody>
      </p:sp>
      <p:sp>
        <p:nvSpPr>
          <p:cNvPr id="3" name="矩形 2"/>
          <p:cNvSpPr/>
          <p:nvPr/>
        </p:nvSpPr>
        <p:spPr>
          <a:xfrm>
            <a:off x="1730061" y="1478391"/>
            <a:ext cx="4741333" cy="461665"/>
          </a:xfrm>
          <a:prstGeom prst="rect">
            <a:avLst/>
          </a:prstGeom>
        </p:spPr>
        <p:txBody>
          <a:bodyPr wrap="square">
            <a:spAutoFit/>
          </a:bodyPr>
          <a:lstStyle/>
          <a:p>
            <a:r>
              <a:rPr lang="zh-CN" altLang="en-US" sz="1200" b="1" dirty="0" smtClean="0">
                <a:solidFill>
                  <a:srgbClr val="3366FF"/>
                </a:solidFill>
                <a:latin typeface="-apple-system"/>
              </a:rPr>
              <a:t>战队成员之间的联动可以概括为：联盟</a:t>
            </a:r>
            <a:r>
              <a:rPr lang="zh-CN" altLang="en-US" sz="1200" b="1" dirty="0">
                <a:solidFill>
                  <a:srgbClr val="3366FF"/>
                </a:solidFill>
                <a:latin typeface="-apple-system"/>
              </a:rPr>
              <a:t>成员受到攻击</a:t>
            </a:r>
            <a:r>
              <a:rPr lang="en-US" altLang="zh-CN" sz="1200" b="1" dirty="0">
                <a:solidFill>
                  <a:srgbClr val="3366FF"/>
                </a:solidFill>
                <a:latin typeface="-apple-system"/>
              </a:rPr>
              <a:t>--&gt;</a:t>
            </a:r>
            <a:r>
              <a:rPr lang="zh-CN" altLang="en-US" sz="1200" b="1" dirty="0">
                <a:solidFill>
                  <a:srgbClr val="3366FF"/>
                </a:solidFill>
                <a:latin typeface="-apple-system"/>
              </a:rPr>
              <a:t>发送通知给盟友</a:t>
            </a:r>
            <a:r>
              <a:rPr lang="en-US" altLang="zh-CN" sz="1200" b="1" dirty="0">
                <a:solidFill>
                  <a:srgbClr val="3366FF"/>
                </a:solidFill>
                <a:latin typeface="-apple-system"/>
              </a:rPr>
              <a:t>--&gt;</a:t>
            </a:r>
            <a:r>
              <a:rPr lang="zh-CN" altLang="en-US" sz="1200" b="1" dirty="0">
                <a:solidFill>
                  <a:srgbClr val="3366FF"/>
                </a:solidFill>
                <a:latin typeface="-apple-system"/>
              </a:rPr>
              <a:t>盟友作出响应</a:t>
            </a:r>
            <a:r>
              <a:rPr lang="zh-CN" altLang="en-US" sz="1200" dirty="0">
                <a:solidFill>
                  <a:srgbClr val="4D4D4D"/>
                </a:solidFill>
                <a:latin typeface="-apple-system"/>
              </a:rPr>
              <a:t>。</a:t>
            </a:r>
            <a:endParaRPr lang="zh-CN" altLang="en-US" sz="1200" dirty="0"/>
          </a:p>
        </p:txBody>
      </p:sp>
      <p:sp>
        <p:nvSpPr>
          <p:cNvPr id="9" name="文本框 8"/>
          <p:cNvSpPr txBox="1"/>
          <p:nvPr/>
        </p:nvSpPr>
        <p:spPr>
          <a:xfrm>
            <a:off x="1730061" y="1960917"/>
            <a:ext cx="4843984" cy="461665"/>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但是，这样设计系统，每个战队成员都要维护其他战队成员的信息，系统开销大，因此决定引入一个新的角色</a:t>
            </a:r>
            <a:r>
              <a:rPr lang="en-US" altLang="zh-CN" sz="1200" dirty="0" smtClean="0">
                <a:latin typeface="Times New Roman" panose="02020603050405020304" pitchFamily="18" charset="0"/>
                <a:ea typeface="宋体" panose="02010600030101010101" pitchFamily="2" charset="-122"/>
              </a:rPr>
              <a:t>:</a:t>
            </a:r>
            <a:r>
              <a:rPr lang="zh-CN" altLang="en-US" sz="1200" dirty="0" smtClean="0">
                <a:latin typeface="Times New Roman" panose="02020603050405020304" pitchFamily="18" charset="0"/>
                <a:ea typeface="宋体" panose="02010600030101010101" pitchFamily="2" charset="-122"/>
              </a:rPr>
              <a:t>战队控制中心。</a:t>
            </a:r>
            <a:endParaRPr lang="zh-CN" altLang="en-US" sz="1200" dirty="0">
              <a:latin typeface="Times New Roman" panose="02020603050405020304" pitchFamily="18" charset="0"/>
              <a:ea typeface="宋体" panose="02010600030101010101" pitchFamily="2" charset="-122"/>
            </a:endParaRPr>
          </a:p>
        </p:txBody>
      </p:sp>
      <p:pic>
        <p:nvPicPr>
          <p:cNvPr id="5" name="图片 4"/>
          <p:cNvPicPr>
            <a:picLocks noChangeAspect="1"/>
          </p:cNvPicPr>
          <p:nvPr/>
        </p:nvPicPr>
        <p:blipFill>
          <a:blip r:embed="rId3"/>
          <a:stretch>
            <a:fillRect/>
          </a:stretch>
        </p:blipFill>
        <p:spPr>
          <a:xfrm>
            <a:off x="1467223" y="2630591"/>
            <a:ext cx="5267008" cy="1508608"/>
          </a:xfrm>
          <a:prstGeom prst="rect">
            <a:avLst/>
          </a:prstGeom>
        </p:spPr>
      </p:pic>
    </p:spTree>
    <p:extLst>
      <p:ext uri="{BB962C8B-B14F-4D97-AF65-F5344CB8AC3E}">
        <p14:creationId xmlns:p14="http://schemas.microsoft.com/office/powerpoint/2010/main" val="18878616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观察者模式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0" name="文本框 9"/>
          <p:cNvSpPr txBox="1"/>
          <p:nvPr/>
        </p:nvSpPr>
        <p:spPr>
          <a:xfrm>
            <a:off x="2937301" y="4062462"/>
            <a:ext cx="4843984" cy="830997"/>
          </a:xfrm>
          <a:prstGeom prst="rect">
            <a:avLst/>
          </a:prstGeom>
          <a:noFill/>
        </p:spPr>
        <p:txBody>
          <a:bodyPr wrap="square" rtlCol="0">
            <a:spAutoFit/>
          </a:bodyPr>
          <a:lstStyle/>
          <a:p>
            <a:r>
              <a:rPr lang="en-US" altLang="zh-CN" sz="1200" dirty="0" smtClean="0">
                <a:latin typeface="Times New Roman" panose="02020603050405020304" pitchFamily="18" charset="0"/>
                <a:ea typeface="宋体" panose="02010600030101010101" pitchFamily="2" charset="-122"/>
              </a:rPr>
              <a:t>Observer:</a:t>
            </a:r>
            <a:r>
              <a:rPr lang="zh-CN" altLang="en-US" sz="1200" dirty="0" smtClean="0">
                <a:latin typeface="Times New Roman" panose="02020603050405020304" pitchFamily="18" charset="0"/>
                <a:ea typeface="宋体" panose="02010600030101010101" pitchFamily="2" charset="-122"/>
              </a:rPr>
              <a:t>观察者，也就是战队成员。</a:t>
            </a:r>
            <a:endParaRPr lang="en-US" altLang="zh-CN" sz="1200" dirty="0" smtClean="0">
              <a:latin typeface="Times New Roman" panose="02020603050405020304" pitchFamily="18" charset="0"/>
              <a:ea typeface="宋体" panose="02010600030101010101" pitchFamily="2" charset="-122"/>
            </a:endParaRPr>
          </a:p>
          <a:p>
            <a:r>
              <a:rPr lang="en-US" altLang="zh-CN" sz="1200" dirty="0" err="1" smtClean="0">
                <a:latin typeface="Times New Roman" panose="02020603050405020304" pitchFamily="18" charset="0"/>
                <a:ea typeface="宋体" panose="02010600030101010101" pitchFamily="2" charset="-122"/>
              </a:rPr>
              <a:t>AllyControllerCenter</a:t>
            </a:r>
            <a:r>
              <a:rPr lang="zh-CN" altLang="en-US" sz="1200" dirty="0" smtClean="0">
                <a:latin typeface="Times New Roman" panose="02020603050405020304" pitchFamily="18" charset="0"/>
                <a:ea typeface="宋体" panose="02010600030101010101" pitchFamily="2" charset="-122"/>
              </a:rPr>
              <a:t>：被观察者，目标类。战队控制中心。</a:t>
            </a:r>
            <a:endParaRPr lang="en-US" altLang="zh-CN" sz="1200" dirty="0" smtClean="0">
              <a:latin typeface="Times New Roman" panose="02020603050405020304" pitchFamily="18" charset="0"/>
              <a:ea typeface="宋体" panose="02010600030101010101" pitchFamily="2" charset="-122"/>
            </a:endParaRPr>
          </a:p>
          <a:p>
            <a:r>
              <a:rPr lang="zh-CN" altLang="en-US" sz="1200" dirty="0" smtClean="0">
                <a:latin typeface="Times New Roman" panose="02020603050405020304" pitchFamily="18" charset="0"/>
                <a:ea typeface="宋体" panose="02010600030101010101" pitchFamily="2" charset="-122"/>
              </a:rPr>
              <a:t>每个成员被攻击时，将调用战队控制中心的</a:t>
            </a:r>
            <a:r>
              <a:rPr lang="en-US" altLang="zh-CN" sz="1200" dirty="0" err="1" smtClean="0">
                <a:latin typeface="Times New Roman" panose="02020603050405020304" pitchFamily="18" charset="0"/>
                <a:ea typeface="宋体" panose="02010600030101010101" pitchFamily="2" charset="-122"/>
              </a:rPr>
              <a:t>notifyObserver</a:t>
            </a:r>
            <a:r>
              <a:rPr lang="en-US" altLang="zh-CN" sz="1200" dirty="0" smtClean="0">
                <a:latin typeface="Times New Roman" panose="02020603050405020304" pitchFamily="18" charset="0"/>
                <a:ea typeface="宋体" panose="02010600030101010101" pitchFamily="2" charset="-122"/>
              </a:rPr>
              <a:t>()</a:t>
            </a:r>
            <a:r>
              <a:rPr lang="zh-CN" altLang="en-US" sz="1200" dirty="0" smtClean="0">
                <a:latin typeface="Times New Roman" panose="02020603050405020304" pitchFamily="18" charset="0"/>
                <a:ea typeface="宋体" panose="02010600030101010101" pitchFamily="2" charset="-122"/>
              </a:rPr>
              <a:t>方法通知除自己以外的所有成员进行</a:t>
            </a:r>
            <a:r>
              <a:rPr lang="en-US" altLang="zh-CN" sz="1200" dirty="0" smtClean="0">
                <a:latin typeface="Times New Roman" panose="02020603050405020304" pitchFamily="18" charset="0"/>
                <a:ea typeface="宋体" panose="02010600030101010101" pitchFamily="2" charset="-122"/>
              </a:rPr>
              <a:t>help()</a:t>
            </a:r>
            <a:endParaRPr lang="zh-CN" altLang="en-US" sz="1200" dirty="0">
              <a:latin typeface="Times New Roman" panose="02020603050405020304" pitchFamily="18" charset="0"/>
              <a:ea typeface="宋体" panose="02010600030101010101" pitchFamily="2" charset="-122"/>
            </a:endParaRPr>
          </a:p>
        </p:txBody>
      </p:sp>
      <p:pic>
        <p:nvPicPr>
          <p:cNvPr id="4" name="图片 3"/>
          <p:cNvPicPr>
            <a:picLocks noChangeAspect="1"/>
          </p:cNvPicPr>
          <p:nvPr/>
        </p:nvPicPr>
        <p:blipFill>
          <a:blip r:embed="rId3"/>
          <a:stretch>
            <a:fillRect/>
          </a:stretch>
        </p:blipFill>
        <p:spPr>
          <a:xfrm>
            <a:off x="377190" y="636579"/>
            <a:ext cx="5120223" cy="3310043"/>
          </a:xfrm>
          <a:prstGeom prst="rect">
            <a:avLst/>
          </a:prstGeom>
        </p:spPr>
      </p:pic>
    </p:spTree>
    <p:extLst>
      <p:ext uri="{BB962C8B-B14F-4D97-AF65-F5344CB8AC3E}">
        <p14:creationId xmlns:p14="http://schemas.microsoft.com/office/powerpoint/2010/main" val="297042523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en-US" altLang="zh-CN" sz="1800" dirty="0" smtClean="0">
                <a:latin typeface="微软雅黑" panose="020B0503020204020204" pitchFamily="34" charset="-122"/>
                <a:ea typeface="微软雅黑" panose="020B0503020204020204" pitchFamily="34" charset="-122"/>
              </a:rPr>
              <a:t>JDK</a:t>
            </a:r>
            <a:r>
              <a:rPr lang="zh-CN" altLang="en-US" sz="1800" dirty="0" smtClean="0">
                <a:latin typeface="微软雅黑" panose="020B0503020204020204" pitchFamily="34" charset="-122"/>
                <a:ea typeface="微软雅黑" panose="020B0503020204020204" pitchFamily="34" charset="-122"/>
              </a:rPr>
              <a:t>中对观察者模式的支持</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0" name="文本框 9"/>
          <p:cNvSpPr txBox="1"/>
          <p:nvPr/>
        </p:nvSpPr>
        <p:spPr>
          <a:xfrm>
            <a:off x="2265898" y="522312"/>
            <a:ext cx="3636472" cy="646331"/>
          </a:xfrm>
          <a:prstGeom prst="rect">
            <a:avLst/>
          </a:prstGeom>
          <a:noFill/>
        </p:spPr>
        <p:txBody>
          <a:bodyPr wrap="square" rtlCol="0">
            <a:spAutoFit/>
          </a:bodyPr>
          <a:lstStyle/>
          <a:p>
            <a:r>
              <a:rPr lang="zh-CN" altLang="en-US" sz="1200" dirty="0">
                <a:latin typeface="Times New Roman" panose="02020603050405020304" pitchFamily="18" charset="0"/>
                <a:ea typeface="宋体" panose="02010600030101010101" pitchFamily="2" charset="-122"/>
              </a:rPr>
              <a:t> 观察者模式在</a:t>
            </a:r>
            <a:r>
              <a:rPr lang="en-US" altLang="zh-CN" sz="1200" dirty="0">
                <a:latin typeface="Times New Roman" panose="02020603050405020304" pitchFamily="18" charset="0"/>
                <a:ea typeface="宋体" panose="02010600030101010101" pitchFamily="2" charset="-122"/>
              </a:rPr>
              <a:t>Java</a:t>
            </a:r>
            <a:r>
              <a:rPr lang="zh-CN" altLang="en-US" sz="1200" dirty="0">
                <a:latin typeface="Times New Roman" panose="02020603050405020304" pitchFamily="18" charset="0"/>
                <a:ea typeface="宋体" panose="02010600030101010101" pitchFamily="2" charset="-122"/>
              </a:rPr>
              <a:t>语言中的地位非常重要。在</a:t>
            </a:r>
            <a:r>
              <a:rPr lang="en-US" altLang="zh-CN" sz="1200" dirty="0">
                <a:latin typeface="Times New Roman" panose="02020603050405020304" pitchFamily="18" charset="0"/>
                <a:ea typeface="宋体" panose="02010600030101010101" pitchFamily="2" charset="-122"/>
              </a:rPr>
              <a:t>JDK</a:t>
            </a:r>
            <a:r>
              <a:rPr lang="zh-CN" altLang="en-US" sz="1200" dirty="0">
                <a:latin typeface="Times New Roman" panose="02020603050405020304" pitchFamily="18" charset="0"/>
                <a:ea typeface="宋体" panose="02010600030101010101" pitchFamily="2" charset="-122"/>
              </a:rPr>
              <a:t>的</a:t>
            </a:r>
            <a:r>
              <a:rPr lang="en-US" altLang="zh-CN" sz="1200" dirty="0" err="1">
                <a:latin typeface="Times New Roman" panose="02020603050405020304" pitchFamily="18" charset="0"/>
                <a:ea typeface="宋体" panose="02010600030101010101" pitchFamily="2" charset="-122"/>
              </a:rPr>
              <a:t>java.util</a:t>
            </a:r>
            <a:r>
              <a:rPr lang="zh-CN" altLang="en-US" sz="1200" dirty="0">
                <a:latin typeface="Times New Roman" panose="02020603050405020304" pitchFamily="18" charset="0"/>
                <a:ea typeface="宋体" panose="02010600030101010101" pitchFamily="2" charset="-122"/>
              </a:rPr>
              <a:t>包中，提供了</a:t>
            </a:r>
            <a:r>
              <a:rPr lang="en-US" altLang="zh-CN" sz="1200" dirty="0">
                <a:latin typeface="Times New Roman" panose="02020603050405020304" pitchFamily="18" charset="0"/>
                <a:ea typeface="宋体" panose="02010600030101010101" pitchFamily="2" charset="-122"/>
              </a:rPr>
              <a:t>Observable</a:t>
            </a:r>
            <a:r>
              <a:rPr lang="zh-CN" altLang="en-US" sz="1200" dirty="0">
                <a:latin typeface="Times New Roman" panose="02020603050405020304" pitchFamily="18" charset="0"/>
                <a:ea typeface="宋体" panose="02010600030101010101" pitchFamily="2" charset="-122"/>
              </a:rPr>
              <a:t>类以及</a:t>
            </a:r>
            <a:r>
              <a:rPr lang="en-US" altLang="zh-CN" sz="1200" dirty="0">
                <a:latin typeface="Times New Roman" panose="02020603050405020304" pitchFamily="18" charset="0"/>
                <a:ea typeface="宋体" panose="02010600030101010101" pitchFamily="2" charset="-122"/>
              </a:rPr>
              <a:t>Observer</a:t>
            </a:r>
            <a:r>
              <a:rPr lang="zh-CN" altLang="en-US" sz="1200" dirty="0">
                <a:latin typeface="Times New Roman" panose="02020603050405020304" pitchFamily="18" charset="0"/>
                <a:ea typeface="宋体" panose="02010600030101010101" pitchFamily="2" charset="-122"/>
              </a:rPr>
              <a:t>接口，它们构成了</a:t>
            </a:r>
            <a:r>
              <a:rPr lang="en-US" altLang="zh-CN" sz="1200" dirty="0">
                <a:latin typeface="Times New Roman" panose="02020603050405020304" pitchFamily="18" charset="0"/>
                <a:ea typeface="宋体" panose="02010600030101010101" pitchFamily="2" charset="-122"/>
              </a:rPr>
              <a:t>JDK</a:t>
            </a:r>
            <a:r>
              <a:rPr lang="zh-CN" altLang="en-US" sz="1200" dirty="0">
                <a:latin typeface="Times New Roman" panose="02020603050405020304" pitchFamily="18" charset="0"/>
                <a:ea typeface="宋体" panose="02010600030101010101" pitchFamily="2" charset="-122"/>
              </a:rPr>
              <a:t>对观察者模式的支持</a:t>
            </a:r>
          </a:p>
        </p:txBody>
      </p:sp>
      <p:pic>
        <p:nvPicPr>
          <p:cNvPr id="3" name="图片 2"/>
          <p:cNvPicPr>
            <a:picLocks noChangeAspect="1"/>
          </p:cNvPicPr>
          <p:nvPr/>
        </p:nvPicPr>
        <p:blipFill>
          <a:blip r:embed="rId3"/>
          <a:stretch>
            <a:fillRect/>
          </a:stretch>
        </p:blipFill>
        <p:spPr>
          <a:xfrm>
            <a:off x="444925" y="1073816"/>
            <a:ext cx="6280996" cy="3184117"/>
          </a:xfrm>
          <a:prstGeom prst="rect">
            <a:avLst/>
          </a:prstGeom>
        </p:spPr>
      </p:pic>
      <p:sp>
        <p:nvSpPr>
          <p:cNvPr id="11" name="文本框 10"/>
          <p:cNvSpPr txBox="1"/>
          <p:nvPr/>
        </p:nvSpPr>
        <p:spPr>
          <a:xfrm>
            <a:off x="6055578" y="2342708"/>
            <a:ext cx="2499142" cy="646331"/>
          </a:xfrm>
          <a:prstGeom prst="rect">
            <a:avLst/>
          </a:prstGeom>
          <a:noFill/>
        </p:spPr>
        <p:txBody>
          <a:bodyPr wrap="square" rtlCol="0">
            <a:spAutoFit/>
          </a:bodyPr>
          <a:lstStyle/>
          <a:p>
            <a:r>
              <a:rPr lang="zh-CN" altLang="en-US" sz="1200" dirty="0">
                <a:latin typeface="Times New Roman" panose="02020603050405020304" pitchFamily="18" charset="0"/>
                <a:ea typeface="宋体" panose="02010600030101010101" pitchFamily="2" charset="-122"/>
              </a:rPr>
              <a:t> </a:t>
            </a:r>
            <a:r>
              <a:rPr lang="zh-CN" altLang="en-US" sz="1200" dirty="0" smtClean="0">
                <a:latin typeface="Times New Roman" panose="02020603050405020304" pitchFamily="18" charset="0"/>
                <a:ea typeface="宋体" panose="02010600030101010101" pitchFamily="2" charset="-122"/>
              </a:rPr>
              <a:t>想使用观察者模式可以通过继承</a:t>
            </a:r>
            <a:r>
              <a:rPr lang="en-US" altLang="zh-CN" sz="1200" dirty="0" smtClean="0">
                <a:latin typeface="Times New Roman" panose="02020603050405020304" pitchFamily="18" charset="0"/>
                <a:ea typeface="宋体" panose="02010600030101010101" pitchFamily="2" charset="-122"/>
              </a:rPr>
              <a:t>Observable</a:t>
            </a:r>
            <a:r>
              <a:rPr lang="zh-CN" altLang="en-US" sz="1200" dirty="0" smtClean="0">
                <a:latin typeface="Times New Roman" panose="02020603050405020304" pitchFamily="18" charset="0"/>
                <a:ea typeface="宋体" panose="02010600030101010101" pitchFamily="2" charset="-122"/>
              </a:rPr>
              <a:t>类、实现</a:t>
            </a:r>
            <a:r>
              <a:rPr lang="en-US" altLang="zh-CN" sz="1200" dirty="0" smtClean="0">
                <a:latin typeface="Times New Roman" panose="02020603050405020304" pitchFamily="18" charset="0"/>
                <a:ea typeface="宋体" panose="02010600030101010101" pitchFamily="2" charset="-122"/>
              </a:rPr>
              <a:t>Observer</a:t>
            </a:r>
            <a:r>
              <a:rPr lang="zh-CN" altLang="en-US" sz="1200" dirty="0" smtClean="0">
                <a:latin typeface="Times New Roman" panose="02020603050405020304" pitchFamily="18" charset="0"/>
                <a:ea typeface="宋体" panose="02010600030101010101" pitchFamily="2" charset="-122"/>
              </a:rPr>
              <a:t>接口来自定义处理方法。</a:t>
            </a:r>
            <a:endParaRPr lang="zh-CN" altLang="en-US"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76911649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观察者模式与</a:t>
            </a:r>
            <a:r>
              <a:rPr lang="en-US" altLang="zh-CN" sz="1800" dirty="0" smtClean="0">
                <a:latin typeface="微软雅黑" panose="020B0503020204020204" pitchFamily="34" charset="-122"/>
                <a:ea typeface="微软雅黑" panose="020B0503020204020204" pitchFamily="34" charset="-122"/>
              </a:rPr>
              <a:t>MVC</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0" name="文本框 9"/>
          <p:cNvSpPr txBox="1"/>
          <p:nvPr/>
        </p:nvSpPr>
        <p:spPr>
          <a:xfrm>
            <a:off x="1629204" y="1091452"/>
            <a:ext cx="4710636" cy="830997"/>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在</a:t>
            </a:r>
            <a:r>
              <a:rPr lang="zh-CN" altLang="en-US" sz="1200" dirty="0">
                <a:latin typeface="Times New Roman" panose="02020603050405020304" pitchFamily="18" charset="0"/>
                <a:ea typeface="宋体" panose="02010600030101010101" pitchFamily="2" charset="-122"/>
              </a:rPr>
              <a:t>当前流行的</a:t>
            </a:r>
            <a:r>
              <a:rPr lang="en-US" altLang="zh-CN" sz="1200" dirty="0" smtClean="0">
                <a:latin typeface="Times New Roman" panose="02020603050405020304" pitchFamily="18" charset="0"/>
                <a:ea typeface="宋体" panose="02010600030101010101" pitchFamily="2" charset="-122"/>
              </a:rPr>
              <a:t>MVC</a:t>
            </a:r>
            <a:r>
              <a:rPr lang="zh-CN" altLang="en-US" sz="1200" dirty="0" smtClean="0">
                <a:latin typeface="Times New Roman" panose="02020603050405020304" pitchFamily="18" charset="0"/>
                <a:ea typeface="宋体" panose="02010600030101010101" pitchFamily="2" charset="-122"/>
              </a:rPr>
              <a:t>架构</a:t>
            </a:r>
            <a:r>
              <a:rPr lang="zh-CN" altLang="en-US" sz="1200" dirty="0">
                <a:latin typeface="Times New Roman" panose="02020603050405020304" pitchFamily="18" charset="0"/>
                <a:ea typeface="宋体" panose="02010600030101010101" pitchFamily="2" charset="-122"/>
              </a:rPr>
              <a:t>中也应用了观察者模式</a:t>
            </a:r>
            <a:r>
              <a:rPr lang="zh-CN" altLang="en-US" sz="1200" dirty="0" smtClean="0">
                <a:latin typeface="Times New Roman" panose="02020603050405020304" pitchFamily="18" charset="0"/>
                <a:ea typeface="宋体" panose="02010600030101010101" pitchFamily="2" charset="-122"/>
              </a:rPr>
              <a:t>，其中</a:t>
            </a:r>
            <a:r>
              <a:rPr lang="en-US" altLang="zh-CN" sz="1200" dirty="0" smtClean="0">
                <a:latin typeface="Times New Roman" panose="02020603050405020304" pitchFamily="18" charset="0"/>
                <a:ea typeface="宋体" panose="02010600030101010101" pitchFamily="2" charset="-122"/>
              </a:rPr>
              <a:t>Model</a:t>
            </a:r>
            <a:r>
              <a:rPr lang="zh-CN" altLang="en-US" sz="1200" dirty="0" smtClean="0">
                <a:latin typeface="Times New Roman" panose="02020603050405020304" pitchFamily="18" charset="0"/>
                <a:ea typeface="宋体" panose="02010600030101010101" pitchFamily="2" charset="-122"/>
              </a:rPr>
              <a:t>可</a:t>
            </a:r>
            <a:r>
              <a:rPr lang="zh-CN" altLang="en-US" sz="1200" dirty="0">
                <a:latin typeface="Times New Roman" panose="02020603050405020304" pitchFamily="18" charset="0"/>
                <a:ea typeface="宋体" panose="02010600030101010101" pitchFamily="2" charset="-122"/>
              </a:rPr>
              <a:t>对应于观察者模式中的观察目标，</a:t>
            </a:r>
            <a:r>
              <a:rPr lang="zh-CN" altLang="en-US" sz="1200" dirty="0" smtClean="0">
                <a:latin typeface="Times New Roman" panose="02020603050405020304" pitchFamily="18" charset="0"/>
                <a:ea typeface="宋体" panose="02010600030101010101" pitchFamily="2" charset="-122"/>
              </a:rPr>
              <a:t>而</a:t>
            </a:r>
            <a:r>
              <a:rPr lang="en-US" altLang="zh-CN" sz="1200" dirty="0" smtClean="0">
                <a:latin typeface="Times New Roman" panose="02020603050405020304" pitchFamily="18" charset="0"/>
                <a:ea typeface="宋体" panose="02010600030101010101" pitchFamily="2" charset="-122"/>
              </a:rPr>
              <a:t>View</a:t>
            </a:r>
            <a:r>
              <a:rPr lang="zh-CN" altLang="en-US" sz="1200" dirty="0" smtClean="0">
                <a:latin typeface="Times New Roman" panose="02020603050405020304" pitchFamily="18" charset="0"/>
                <a:ea typeface="宋体" panose="02010600030101010101" pitchFamily="2" charset="-122"/>
              </a:rPr>
              <a:t>对应</a:t>
            </a:r>
            <a:r>
              <a:rPr lang="zh-CN" altLang="en-US" sz="1200" dirty="0">
                <a:latin typeface="Times New Roman" panose="02020603050405020304" pitchFamily="18" charset="0"/>
                <a:ea typeface="宋体" panose="02010600030101010101" pitchFamily="2" charset="-122"/>
              </a:rPr>
              <a:t>于观察者</a:t>
            </a:r>
            <a:r>
              <a:rPr lang="zh-CN" altLang="en-US" sz="1200" dirty="0" smtClean="0">
                <a:latin typeface="Times New Roman" panose="02020603050405020304" pitchFamily="18" charset="0"/>
                <a:ea typeface="宋体" panose="02010600030101010101" pitchFamily="2" charset="-122"/>
              </a:rPr>
              <a:t>，</a:t>
            </a:r>
            <a:r>
              <a:rPr lang="en-US" altLang="zh-CN" sz="1200" dirty="0" smtClean="0">
                <a:latin typeface="Times New Roman" panose="02020603050405020304" pitchFamily="18" charset="0"/>
                <a:ea typeface="宋体" panose="02010600030101010101" pitchFamily="2" charset="-122"/>
              </a:rPr>
              <a:t>Controller</a:t>
            </a:r>
            <a:r>
              <a:rPr lang="zh-CN" altLang="en-US" sz="1200" dirty="0" smtClean="0">
                <a:latin typeface="Times New Roman" panose="02020603050405020304" pitchFamily="18" charset="0"/>
                <a:ea typeface="宋体" panose="02010600030101010101" pitchFamily="2" charset="-122"/>
              </a:rPr>
              <a:t>可</a:t>
            </a:r>
            <a:r>
              <a:rPr lang="zh-CN" altLang="en-US" sz="1200" dirty="0">
                <a:latin typeface="Times New Roman" panose="02020603050405020304" pitchFamily="18" charset="0"/>
                <a:ea typeface="宋体" panose="02010600030101010101" pitchFamily="2" charset="-122"/>
              </a:rPr>
              <a:t>充当两者之间的中介者。</a:t>
            </a:r>
            <a:r>
              <a:rPr lang="zh-CN" altLang="en-US" sz="1200" dirty="0" smtClean="0">
                <a:latin typeface="Times New Roman" panose="02020603050405020304" pitchFamily="18" charset="0"/>
                <a:ea typeface="宋体" panose="02010600030101010101" pitchFamily="2" charset="-122"/>
              </a:rPr>
              <a:t>当</a:t>
            </a:r>
            <a:r>
              <a:rPr lang="en-US" altLang="zh-CN" sz="1200" dirty="0" smtClean="0">
                <a:latin typeface="Times New Roman" panose="02020603050405020304" pitchFamily="18" charset="0"/>
                <a:ea typeface="宋体" panose="02010600030101010101" pitchFamily="2" charset="-122"/>
              </a:rPr>
              <a:t>Model</a:t>
            </a:r>
            <a:r>
              <a:rPr lang="zh-CN" altLang="en-US" sz="1200" dirty="0" smtClean="0">
                <a:latin typeface="Times New Roman" panose="02020603050405020304" pitchFamily="18" charset="0"/>
                <a:ea typeface="宋体" panose="02010600030101010101" pitchFamily="2" charset="-122"/>
              </a:rPr>
              <a:t>层</a:t>
            </a:r>
            <a:r>
              <a:rPr lang="zh-CN" altLang="en-US" sz="1200" dirty="0">
                <a:latin typeface="Times New Roman" panose="02020603050405020304" pitchFamily="18" charset="0"/>
                <a:ea typeface="宋体" panose="02010600030101010101" pitchFamily="2" charset="-122"/>
              </a:rPr>
              <a:t>的数据发生改变时</a:t>
            </a:r>
            <a:r>
              <a:rPr lang="zh-CN" altLang="en-US" sz="1200" dirty="0" smtClean="0">
                <a:latin typeface="Times New Roman" panose="02020603050405020304" pitchFamily="18" charset="0"/>
                <a:ea typeface="宋体" panose="02010600030101010101" pitchFamily="2" charset="-122"/>
              </a:rPr>
              <a:t>，</a:t>
            </a:r>
            <a:r>
              <a:rPr lang="en-US" altLang="zh-CN" sz="1200" dirty="0" smtClean="0">
                <a:latin typeface="Times New Roman" panose="02020603050405020304" pitchFamily="18" charset="0"/>
                <a:ea typeface="宋体" panose="02010600030101010101" pitchFamily="2" charset="-122"/>
              </a:rPr>
              <a:t>View</a:t>
            </a:r>
            <a:r>
              <a:rPr lang="zh-CN" altLang="en-US" sz="1200" dirty="0" smtClean="0">
                <a:latin typeface="Times New Roman" panose="02020603050405020304" pitchFamily="18" charset="0"/>
                <a:ea typeface="宋体" panose="02010600030101010101" pitchFamily="2" charset="-122"/>
              </a:rPr>
              <a:t>层</a:t>
            </a:r>
            <a:r>
              <a:rPr lang="zh-CN" altLang="en-US" sz="1200" dirty="0">
                <a:latin typeface="Times New Roman" panose="02020603050405020304" pitchFamily="18" charset="0"/>
                <a:ea typeface="宋体" panose="02010600030101010101" pitchFamily="2" charset="-122"/>
              </a:rPr>
              <a:t>将自动改变其显示内容</a:t>
            </a:r>
          </a:p>
        </p:txBody>
      </p:sp>
      <p:pic>
        <p:nvPicPr>
          <p:cNvPr id="4" name="图片 3"/>
          <p:cNvPicPr>
            <a:picLocks noChangeAspect="1"/>
          </p:cNvPicPr>
          <p:nvPr/>
        </p:nvPicPr>
        <p:blipFill>
          <a:blip r:embed="rId3"/>
          <a:stretch>
            <a:fillRect/>
          </a:stretch>
        </p:blipFill>
        <p:spPr>
          <a:xfrm>
            <a:off x="2855383" y="1869440"/>
            <a:ext cx="2652576" cy="2640005"/>
          </a:xfrm>
          <a:prstGeom prst="rect">
            <a:avLst/>
          </a:prstGeom>
        </p:spPr>
      </p:pic>
    </p:spTree>
    <p:extLst>
      <p:ext uri="{BB962C8B-B14F-4D97-AF65-F5344CB8AC3E}">
        <p14:creationId xmlns:p14="http://schemas.microsoft.com/office/powerpoint/2010/main" val="262104613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68911" y="392550"/>
            <a:ext cx="7334078" cy="2277034"/>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200" b="1" dirty="0" smtClean="0"/>
              <a:t>观察</a:t>
            </a:r>
            <a:r>
              <a:rPr lang="zh-CN" altLang="en-US" sz="1200" b="1" dirty="0"/>
              <a:t>者模式可以实现表示层和数据逻辑层的分离，定义了稳定的消息更新传递机制，并抽象了更新接口，使得可以有各种各样不同的表示层充当具体观察者角色</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在</a:t>
            </a:r>
            <a:r>
              <a:rPr lang="zh-CN" altLang="en-US" sz="1200" b="1" dirty="0"/>
              <a:t>观察目标和观察者之间建立一个抽象的耦合</a:t>
            </a:r>
            <a:r>
              <a:rPr lang="zh-CN" altLang="en-US" sz="1200" b="1" dirty="0" smtClean="0"/>
              <a:t>。目标</a:t>
            </a:r>
            <a:r>
              <a:rPr lang="zh-CN" altLang="en-US" sz="1200" b="1" dirty="0"/>
              <a:t>只需要维持一个抽象观察者的集合，无须了解其具体观察者</a:t>
            </a:r>
            <a:r>
              <a:rPr lang="zh-CN" altLang="en-US" sz="1200" b="1" dirty="0" smtClean="0"/>
              <a:t>。观察</a:t>
            </a:r>
            <a:r>
              <a:rPr lang="zh-CN" altLang="en-US" sz="1200" b="1" dirty="0"/>
              <a:t>目标和观察</a:t>
            </a:r>
            <a:r>
              <a:rPr lang="zh-CN" altLang="en-US" sz="1200" b="1" dirty="0" smtClean="0"/>
              <a:t>者可以</a:t>
            </a:r>
            <a:r>
              <a:rPr lang="zh-CN" altLang="en-US" sz="1200" b="1" dirty="0"/>
              <a:t>属于不同的抽象化层次</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观察</a:t>
            </a:r>
            <a:r>
              <a:rPr lang="zh-CN" altLang="en-US" sz="1200" b="1" dirty="0"/>
              <a:t>者模式支持广播通信，观察目标会向所有已注册的观察者对象发送通知，简化了一对多系统设计的难度</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观察</a:t>
            </a:r>
            <a:r>
              <a:rPr lang="zh-CN" altLang="en-US" sz="1200" b="1" dirty="0"/>
              <a:t>者模式满足“开闭原则”的要求，增加新的具体观察者无须修改原有系统代码，在具体观察者与观察目标之间不存在关联关系的情况下，增加新的观察目标也很方便。</a:t>
            </a:r>
            <a:endParaRPr lang="zh-CN" altLang="en-US" sz="12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66</a:t>
            </a:fld>
            <a:endParaRPr lang="zh-CN" altLang="en-US" dirty="0">
              <a:solidFill>
                <a:prstClr val="black">
                  <a:tint val="75000"/>
                </a:prstClr>
              </a:solidFill>
            </a:endParaRPr>
          </a:p>
        </p:txBody>
      </p:sp>
      <p:sp>
        <p:nvSpPr>
          <p:cNvPr id="5" name="矩形 4"/>
          <p:cNvSpPr/>
          <p:nvPr/>
        </p:nvSpPr>
        <p:spPr>
          <a:xfrm>
            <a:off x="487353" y="254864"/>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1084057" y="252591"/>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902236" y="3140323"/>
            <a:ext cx="7467427" cy="14773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200" b="1" dirty="0" smtClean="0"/>
              <a:t>如果</a:t>
            </a:r>
            <a:r>
              <a:rPr lang="zh-CN" altLang="en-US" sz="1200" b="1" dirty="0"/>
              <a:t>一个观察目标对象有很多直接和间接观察者，将所有的观察者都通知到会花费很多时间</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如果</a:t>
            </a:r>
            <a:r>
              <a:rPr lang="zh-CN" altLang="en-US" sz="1200" b="1" dirty="0"/>
              <a:t>在观察者和观察目标之间存在循环依赖，观察目标会触发它们之间进行循环调用，可能导致系统崩溃</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观察</a:t>
            </a:r>
            <a:r>
              <a:rPr lang="zh-CN" altLang="en-US" sz="1200" b="1" dirty="0"/>
              <a:t>者模式没有相应的机制让观察者知道所观察的目标对象是怎么发生变化的，而仅仅只是知道观察目标发生了变化。</a:t>
            </a:r>
            <a:endParaRPr lang="zh-CN" altLang="en-US" sz="1200" b="1" dirty="0" smtClean="0"/>
          </a:p>
        </p:txBody>
      </p:sp>
      <p:sp>
        <p:nvSpPr>
          <p:cNvPr id="14" name="矩形 13"/>
          <p:cNvSpPr/>
          <p:nvPr/>
        </p:nvSpPr>
        <p:spPr>
          <a:xfrm>
            <a:off x="343119" y="3103019"/>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1084057" y="3070206"/>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3996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9131" y="218838"/>
            <a:ext cx="2694290"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67</a:t>
            </a:fld>
            <a:endParaRPr lang="zh-CN" altLang="en-US">
              <a:solidFill>
                <a:prstClr val="black">
                  <a:tint val="75000"/>
                </a:prstClr>
              </a:solidFill>
            </a:endParaRPr>
          </a:p>
        </p:txBody>
      </p:sp>
      <p:sp>
        <p:nvSpPr>
          <p:cNvPr id="6" name="文本占位符 1"/>
          <p:cNvSpPr>
            <a:spLocks noGrp="1"/>
          </p:cNvSpPr>
          <p:nvPr>
            <p:ph type="body" sz="quarter" idx="10"/>
          </p:nvPr>
        </p:nvSpPr>
        <p:spPr>
          <a:xfrm>
            <a:off x="2922329" y="1102759"/>
            <a:ext cx="2279591" cy="3259268"/>
          </a:xfrm>
        </p:spPr>
        <p:txBody>
          <a:bodyPr>
            <a:normAutofit/>
          </a:bodyPr>
          <a:lstStyle/>
          <a:p>
            <a:r>
              <a:rPr lang="zh-CN" altLang="en-US" sz="1800" dirty="0">
                <a:latin typeface="微软雅黑" panose="020B0503020204020204" pitchFamily="34" charset="-122"/>
                <a:ea typeface="微软雅黑" panose="020B0503020204020204" pitchFamily="34" charset="-122"/>
              </a:rPr>
              <a:t>解释器模式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迭代器模式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中介者模式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备忘录模式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观察者模式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solidFill>
                  <a:schemeClr val="tx1"/>
                </a:solidFill>
                <a:latin typeface="微软雅黑" panose="020B0503020204020204" pitchFamily="34" charset="-122"/>
                <a:ea typeface="微软雅黑" panose="020B0503020204020204" pitchFamily="34" charset="-122"/>
              </a:rPr>
              <a:t>状态模式</a:t>
            </a:r>
            <a:endParaRPr lang="en-US" altLang="zh-CN" sz="1800" dirty="0">
              <a:solidFill>
                <a:schemeClr val="tx1"/>
              </a:solidFill>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策略模式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模板方法模式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访问者模式</a:t>
            </a: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0549150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状态模式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121813" y="602698"/>
            <a:ext cx="6720261" cy="163037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状态模式用于解决系统中复杂对象的状态转换以及不同状态下行为的封装问题。当系统中某个对象存在多个状态，这些状态之间可以进行转换，而且对象在不同状态下行为不相同时可以使用状态模式。状态模式将一个对象的状态从该对象中分离出来，封装到专门的状态类中，使得对象状态可以灵活变化，对于客户端而言，无须关心对象状态的转换以及对象所处的当前状态，无论对于何种状态的对象，客户端都可以一致处理。</a:t>
            </a:r>
            <a:endParaRPr lang="en-US" altLang="zh-CN" sz="1200" b="1" dirty="0">
              <a:latin typeface="宋体" panose="02010600030101010101" pitchFamily="2" charset="-122"/>
              <a:ea typeface="宋体" panose="02010600030101010101" pitchFamily="2" charset="-122"/>
            </a:endParaRPr>
          </a:p>
        </p:txBody>
      </p:sp>
      <p:sp>
        <p:nvSpPr>
          <p:cNvPr id="4" name="矩形 3"/>
          <p:cNvSpPr/>
          <p:nvPr/>
        </p:nvSpPr>
        <p:spPr>
          <a:xfrm>
            <a:off x="1177231" y="2329067"/>
            <a:ext cx="6222825" cy="461665"/>
          </a:xfrm>
          <a:prstGeom prst="rect">
            <a:avLst/>
          </a:prstGeom>
        </p:spPr>
        <p:txBody>
          <a:bodyPr wrap="square">
            <a:spAutoFit/>
          </a:bodyPr>
          <a:lstStyle/>
          <a:p>
            <a:r>
              <a:rPr lang="zh-CN" altLang="en-US" sz="1200" b="1" dirty="0" smtClean="0">
                <a:solidFill>
                  <a:srgbClr val="FF0000"/>
                </a:solidFill>
              </a:rPr>
              <a:t>定义：允许</a:t>
            </a:r>
            <a:r>
              <a:rPr lang="zh-CN" altLang="en-US" sz="1200" b="1" dirty="0">
                <a:solidFill>
                  <a:srgbClr val="FF0000"/>
                </a:solidFill>
              </a:rPr>
              <a:t>一个对象在其内部状态改变时改变它的行为，对象看起来似乎修改了它的类。其别名为状态对象</a:t>
            </a:r>
            <a:r>
              <a:rPr lang="en-US" altLang="zh-CN" sz="1200" b="1" dirty="0">
                <a:solidFill>
                  <a:srgbClr val="FF0000"/>
                </a:solidFill>
              </a:rPr>
              <a:t>(Objects for States)</a:t>
            </a:r>
            <a:r>
              <a:rPr lang="zh-CN" altLang="en-US" sz="1200" b="1" dirty="0">
                <a:solidFill>
                  <a:srgbClr val="FF0000"/>
                </a:solidFill>
              </a:rPr>
              <a:t>，状态模式是一种对象行为型模式。</a:t>
            </a:r>
            <a:endParaRPr lang="zh-CN" altLang="en-US" sz="1200" b="1" dirty="0"/>
          </a:p>
        </p:txBody>
      </p:sp>
    </p:spTree>
    <p:extLst>
      <p:ext uri="{BB962C8B-B14F-4D97-AF65-F5344CB8AC3E}">
        <p14:creationId xmlns:p14="http://schemas.microsoft.com/office/powerpoint/2010/main" val="162556684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69</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191585" y="560239"/>
            <a:ext cx="5805778" cy="2267797"/>
          </a:xfrm>
          <a:prstGeom prst="rect">
            <a:avLst/>
          </a:prstGeom>
        </p:spPr>
      </p:pic>
      <p:sp>
        <p:nvSpPr>
          <p:cNvPr id="6" name="文本框 5"/>
          <p:cNvSpPr txBox="1"/>
          <p:nvPr/>
        </p:nvSpPr>
        <p:spPr>
          <a:xfrm>
            <a:off x="5267770" y="648895"/>
            <a:ext cx="2884649" cy="1277273"/>
          </a:xfrm>
          <a:prstGeom prst="rect">
            <a:avLst/>
          </a:prstGeom>
          <a:noFill/>
          <a:ln>
            <a:solidFill>
              <a:schemeClr val="tx1"/>
            </a:solidFill>
          </a:ln>
        </p:spPr>
        <p:txBody>
          <a:bodyPr wrap="square" rtlCol="0">
            <a:spAutoFit/>
          </a:bodyPr>
          <a:lstStyle/>
          <a:p>
            <a:r>
              <a:rPr lang="en-US" altLang="zh-CN" sz="1100" b="1" dirty="0">
                <a:solidFill>
                  <a:srgbClr val="FF0000"/>
                </a:solidFill>
              </a:rPr>
              <a:t>Context</a:t>
            </a:r>
            <a:r>
              <a:rPr lang="zh-CN" altLang="en-US" sz="1100" b="1" dirty="0">
                <a:solidFill>
                  <a:srgbClr val="FF0000"/>
                </a:solidFill>
              </a:rPr>
              <a:t>（环境</a:t>
            </a:r>
            <a:r>
              <a:rPr lang="zh-CN" altLang="en-US" sz="1100" b="1" dirty="0" smtClean="0">
                <a:solidFill>
                  <a:srgbClr val="FF0000"/>
                </a:solidFill>
              </a:rPr>
              <a:t>类</a:t>
            </a:r>
            <a:r>
              <a:rPr lang="zh-CN" altLang="en-US" sz="1100" dirty="0" smtClean="0">
                <a:solidFill>
                  <a:srgbClr val="FF0000"/>
                </a:solidFill>
              </a:rPr>
              <a:t>）</a:t>
            </a:r>
            <a:r>
              <a:rPr lang="zh-CN" altLang="en-US" sz="1100" dirty="0"/>
              <a:t>：环境类又称为上下文类，它是拥有多种状态的对象。由于环境类的状态存在多样性且在不同状态下对象的行为有所不同，因此将状态独立出去形成单独的状态类。在环境类中维护一个抽象状态类</a:t>
            </a:r>
            <a:r>
              <a:rPr lang="en-US" altLang="zh-CN" sz="1100" dirty="0"/>
              <a:t>State</a:t>
            </a:r>
            <a:r>
              <a:rPr lang="zh-CN" altLang="en-US" sz="1100" dirty="0"/>
              <a:t>的实例，这个实例定义当前状态，在具体实现时，它是一个</a:t>
            </a:r>
            <a:r>
              <a:rPr lang="en-US" altLang="zh-CN" sz="1100" dirty="0"/>
              <a:t>State</a:t>
            </a:r>
            <a:r>
              <a:rPr lang="zh-CN" altLang="en-US" sz="1100" dirty="0"/>
              <a:t>子类的对象。</a:t>
            </a:r>
          </a:p>
        </p:txBody>
      </p:sp>
      <p:sp>
        <p:nvSpPr>
          <p:cNvPr id="7" name="文本框 6"/>
          <p:cNvSpPr txBox="1"/>
          <p:nvPr/>
        </p:nvSpPr>
        <p:spPr>
          <a:xfrm>
            <a:off x="468864" y="2925906"/>
            <a:ext cx="2884649" cy="1277273"/>
          </a:xfrm>
          <a:prstGeom prst="rect">
            <a:avLst/>
          </a:prstGeom>
          <a:noFill/>
          <a:ln>
            <a:solidFill>
              <a:schemeClr val="tx1"/>
            </a:solidFill>
          </a:ln>
        </p:spPr>
        <p:txBody>
          <a:bodyPr wrap="square" rtlCol="0">
            <a:spAutoFit/>
          </a:bodyPr>
          <a:lstStyle/>
          <a:p>
            <a:r>
              <a:rPr lang="en-US" altLang="zh-CN" sz="1100" b="1" dirty="0">
                <a:solidFill>
                  <a:srgbClr val="FF0000"/>
                </a:solidFill>
              </a:rPr>
              <a:t>State</a:t>
            </a:r>
            <a:r>
              <a:rPr lang="zh-CN" altLang="en-US" sz="1100" b="1" dirty="0">
                <a:solidFill>
                  <a:srgbClr val="FF0000"/>
                </a:solidFill>
              </a:rPr>
              <a:t>（抽象状态类）</a:t>
            </a:r>
            <a:r>
              <a:rPr lang="zh-CN" altLang="en-US" sz="1100" dirty="0"/>
              <a:t>：它用于定义一个接口以封装与环境类的一个特定状态相关的行为，在抽象状态类中声明了各种不同状态对应的方法，而在其子类中实现类这些方法，由于不同状态下对象的行为可能不同，因此在不同子类中方法的实现可能存在不同，相同的方法可以写在抽象状态类中。</a:t>
            </a:r>
          </a:p>
        </p:txBody>
      </p:sp>
      <p:sp>
        <p:nvSpPr>
          <p:cNvPr id="9" name="文本框 8"/>
          <p:cNvSpPr txBox="1"/>
          <p:nvPr/>
        </p:nvSpPr>
        <p:spPr>
          <a:xfrm>
            <a:off x="4058731" y="3140587"/>
            <a:ext cx="2884649" cy="938719"/>
          </a:xfrm>
          <a:prstGeom prst="rect">
            <a:avLst/>
          </a:prstGeom>
          <a:noFill/>
          <a:ln>
            <a:solidFill>
              <a:schemeClr val="tx1"/>
            </a:solidFill>
          </a:ln>
        </p:spPr>
        <p:txBody>
          <a:bodyPr wrap="square" rtlCol="0">
            <a:spAutoFit/>
          </a:bodyPr>
          <a:lstStyle/>
          <a:p>
            <a:r>
              <a:rPr lang="en-US" altLang="zh-CN" sz="1100" b="1" dirty="0" err="1">
                <a:solidFill>
                  <a:srgbClr val="FF0000"/>
                </a:solidFill>
              </a:rPr>
              <a:t>ConcreteState</a:t>
            </a:r>
            <a:r>
              <a:rPr lang="zh-CN" altLang="en-US" sz="1100" b="1" dirty="0">
                <a:solidFill>
                  <a:srgbClr val="FF0000"/>
                </a:solidFill>
              </a:rPr>
              <a:t>（具体状态类</a:t>
            </a:r>
            <a:r>
              <a:rPr lang="zh-CN" altLang="en-US" sz="1100" dirty="0" smtClean="0">
                <a:solidFill>
                  <a:srgbClr val="FF0000"/>
                </a:solidFill>
              </a:rPr>
              <a:t>）</a:t>
            </a:r>
            <a:r>
              <a:rPr lang="zh-CN" altLang="en-US" sz="1100" dirty="0"/>
              <a:t>：它是抽象状态类的子类，每一个子类实现一个与环境类的一个状态相关的行为，每一个具体状态类对应环境的一个具体状态，不同的具体状态类其行为有所不同。</a:t>
            </a:r>
          </a:p>
        </p:txBody>
      </p:sp>
    </p:spTree>
    <p:extLst>
      <p:ext uri="{BB962C8B-B14F-4D97-AF65-F5344CB8AC3E}">
        <p14:creationId xmlns:p14="http://schemas.microsoft.com/office/powerpoint/2010/main" val="34857127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7</a:t>
            </a:fld>
            <a:endParaRPr lang="zh-CN" altLang="en-US">
              <a:solidFill>
                <a:prstClr val="black">
                  <a:tint val="75000"/>
                </a:prstClr>
              </a:solidFill>
            </a:endParaRPr>
          </a:p>
        </p:txBody>
      </p:sp>
      <p:sp>
        <p:nvSpPr>
          <p:cNvPr id="5" name="文本框 4"/>
          <p:cNvSpPr txBox="1"/>
          <p:nvPr/>
        </p:nvSpPr>
        <p:spPr>
          <a:xfrm>
            <a:off x="407849" y="207909"/>
            <a:ext cx="7219568" cy="461665"/>
          </a:xfrm>
          <a:prstGeom prst="rect">
            <a:avLst/>
          </a:prstGeom>
          <a:noFill/>
          <a:ln>
            <a:solidFill>
              <a:schemeClr val="tx1"/>
            </a:solidFill>
          </a:ln>
        </p:spPr>
        <p:txBody>
          <a:bodyPr wrap="square" rtlCol="0">
            <a:spAutoFit/>
          </a:bodyPr>
          <a:lstStyle/>
          <a:p>
            <a:r>
              <a:rPr lang="zh-CN" altLang="en-US" sz="1200" b="1" dirty="0" smtClean="0"/>
              <a:t>组合模式</a:t>
            </a:r>
            <a:r>
              <a:rPr lang="zh-CN" altLang="en-US" sz="1200" b="1" dirty="0"/>
              <a:t>为处理树形结构提供了一种较为完美的解决方案，它描述了如何将容器和叶子进行递归组合，使得用户在使用时无须对它们进行区分，可以一致地对待容器和叶子</a:t>
            </a:r>
            <a:endParaRPr lang="en-US" altLang="zh-CN" sz="1200"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43453" y="723955"/>
            <a:ext cx="6643197" cy="3748539"/>
          </a:xfrm>
          <a:prstGeom prst="rect">
            <a:avLst/>
          </a:prstGeom>
        </p:spPr>
      </p:pic>
    </p:spTree>
    <p:extLst>
      <p:ext uri="{BB962C8B-B14F-4D97-AF65-F5344CB8AC3E}">
        <p14:creationId xmlns:p14="http://schemas.microsoft.com/office/powerpoint/2010/main" val="342495630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729514" y="253597"/>
            <a:ext cx="7215606" cy="1148483"/>
          </a:xfrm>
        </p:spPr>
        <p:txBody>
          <a:bodyPr>
            <a:noAutofit/>
          </a:bodyPr>
          <a:lstStyle/>
          <a:p>
            <a:pPr marL="0" indent="0">
              <a:buNone/>
            </a:pPr>
            <a:r>
              <a:rPr lang="en-US" altLang="zh-CN" sz="1200" dirty="0"/>
              <a:t>Sunny</a:t>
            </a:r>
            <a:r>
              <a:rPr lang="zh-CN" altLang="en-US" sz="1200" dirty="0"/>
              <a:t>软件公司欲为某银行开发一套信用卡业务系统，银行账户</a:t>
            </a:r>
            <a:r>
              <a:rPr lang="en-US" altLang="zh-CN" sz="1200" dirty="0"/>
              <a:t>(Account)</a:t>
            </a:r>
            <a:r>
              <a:rPr lang="zh-CN" altLang="en-US" sz="1200" dirty="0"/>
              <a:t>是该系统的核心类之一，通过分析，</a:t>
            </a:r>
            <a:r>
              <a:rPr lang="en-US" altLang="zh-CN" sz="1200" dirty="0"/>
              <a:t>Sunny</a:t>
            </a:r>
            <a:r>
              <a:rPr lang="zh-CN" altLang="en-US" sz="1200" dirty="0"/>
              <a:t>软件公司开发人员发现在该系统中，账户存在三种状态，且在不同状态下账户存在不同的行为，具体说明如下</a:t>
            </a:r>
            <a:r>
              <a:rPr lang="zh-CN" altLang="en-US" sz="1200" dirty="0" smtClean="0"/>
              <a:t>：</a:t>
            </a:r>
            <a:endParaRPr lang="en-US" altLang="zh-CN" sz="1200" dirty="0" smtClean="0"/>
          </a:p>
          <a:p>
            <a:pPr marL="0" indent="0">
              <a:buNone/>
            </a:pPr>
            <a:r>
              <a:rPr lang="zh-CN" altLang="en-US" sz="1200" dirty="0" smtClean="0"/>
              <a:t>   </a:t>
            </a:r>
            <a:r>
              <a:rPr lang="en-US" altLang="zh-CN" sz="1200" dirty="0"/>
              <a:t>(1) </a:t>
            </a:r>
            <a:r>
              <a:rPr lang="zh-CN" altLang="en-US" sz="1200" dirty="0"/>
              <a:t>如果账户中余额大于等于</a:t>
            </a:r>
            <a:r>
              <a:rPr lang="en-US" altLang="zh-CN" sz="1200" dirty="0"/>
              <a:t>0</a:t>
            </a:r>
            <a:r>
              <a:rPr lang="zh-CN" altLang="en-US" sz="1200" dirty="0"/>
              <a:t>，则账户的状态为正常状态</a:t>
            </a:r>
            <a:r>
              <a:rPr lang="en-US" altLang="zh-CN" sz="1200" dirty="0"/>
              <a:t>(Normal State)</a:t>
            </a:r>
            <a:r>
              <a:rPr lang="zh-CN" altLang="en-US" sz="1200" dirty="0"/>
              <a:t>，此时用户既可以向该账户存款也可以从该账户</a:t>
            </a:r>
            <a:r>
              <a:rPr lang="zh-CN" altLang="en-US" sz="1200" dirty="0" smtClean="0"/>
              <a:t>取款</a:t>
            </a:r>
            <a:endParaRPr lang="en-US" altLang="zh-CN" sz="1200" dirty="0"/>
          </a:p>
          <a:p>
            <a:pPr marL="0" indent="0">
              <a:buNone/>
            </a:pPr>
            <a:r>
              <a:rPr lang="zh-CN" altLang="en-US" sz="1200" dirty="0" smtClean="0"/>
              <a:t>   </a:t>
            </a:r>
            <a:r>
              <a:rPr lang="en-US" altLang="zh-CN" sz="1200" dirty="0"/>
              <a:t>(2) </a:t>
            </a:r>
            <a:r>
              <a:rPr lang="zh-CN" altLang="en-US" sz="1200" dirty="0"/>
              <a:t>如果账户中余额小于</a:t>
            </a:r>
            <a:r>
              <a:rPr lang="en-US" altLang="zh-CN" sz="1200" dirty="0"/>
              <a:t>0</a:t>
            </a:r>
            <a:r>
              <a:rPr lang="zh-CN" altLang="en-US" sz="1200" dirty="0"/>
              <a:t>，并且大于</a:t>
            </a:r>
            <a:r>
              <a:rPr lang="en-US" altLang="zh-CN" sz="1200" dirty="0"/>
              <a:t>-2000</a:t>
            </a:r>
            <a:r>
              <a:rPr lang="zh-CN" altLang="en-US" sz="1200" dirty="0"/>
              <a:t>，则账户的状态为透支状态</a:t>
            </a:r>
            <a:r>
              <a:rPr lang="en-US" altLang="zh-CN" sz="1200" dirty="0"/>
              <a:t>(Overdraft State)</a:t>
            </a:r>
            <a:r>
              <a:rPr lang="zh-CN" altLang="en-US" sz="1200" dirty="0"/>
              <a:t>，此时用户既可以向该账户存款也可以从该账户取款，但需要按天计算利息</a:t>
            </a:r>
            <a:r>
              <a:rPr lang="zh-CN" altLang="en-US" sz="1200" dirty="0" smtClean="0"/>
              <a:t>；</a:t>
            </a:r>
            <a:endParaRPr lang="zh-CN" altLang="en-US" sz="1200" dirty="0"/>
          </a:p>
          <a:p>
            <a:pPr marL="0" indent="0">
              <a:buNone/>
            </a:pPr>
            <a:r>
              <a:rPr lang="zh-CN" altLang="en-US" sz="1200" dirty="0" smtClean="0"/>
              <a:t>    </a:t>
            </a:r>
            <a:r>
              <a:rPr lang="en-US" altLang="zh-CN" sz="1200" dirty="0"/>
              <a:t>(3) </a:t>
            </a:r>
            <a:r>
              <a:rPr lang="zh-CN" altLang="en-US" sz="1200" dirty="0"/>
              <a:t>如果账户中余额等于</a:t>
            </a:r>
            <a:r>
              <a:rPr lang="en-US" altLang="zh-CN" sz="1200" dirty="0"/>
              <a:t>-2000</a:t>
            </a:r>
            <a:r>
              <a:rPr lang="zh-CN" altLang="en-US" sz="1200" dirty="0"/>
              <a:t>，那么账户的状态为受限状态</a:t>
            </a:r>
            <a:r>
              <a:rPr lang="en-US" altLang="zh-CN" sz="1200" dirty="0"/>
              <a:t>(Restricted State)</a:t>
            </a:r>
            <a:r>
              <a:rPr lang="zh-CN" altLang="en-US" sz="1200" dirty="0"/>
              <a:t>，此时用户只能向该账户存款，不能再从中取款，同时也将按天计算利息</a:t>
            </a:r>
            <a:r>
              <a:rPr lang="zh-CN" altLang="en-US" sz="1200" dirty="0" smtClean="0"/>
              <a:t>；</a:t>
            </a:r>
            <a:endParaRPr lang="en-US" altLang="zh-CN" sz="1200" dirty="0" smtClean="0"/>
          </a:p>
          <a:p>
            <a:pPr marL="0" indent="0">
              <a:buNone/>
            </a:pPr>
            <a:r>
              <a:rPr lang="zh-CN" altLang="en-US" sz="1200" dirty="0" smtClean="0"/>
              <a:t>     </a:t>
            </a:r>
            <a:r>
              <a:rPr lang="en-US" altLang="zh-CN" sz="1200" dirty="0"/>
              <a:t>(4) </a:t>
            </a:r>
            <a:r>
              <a:rPr lang="zh-CN" altLang="en-US" sz="1200" dirty="0"/>
              <a:t>根据余额的不同，以上三种状态可发生相互转换。</a:t>
            </a: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70</a:t>
            </a:fld>
            <a:endParaRPr lang="zh-CN" altLang="en-US">
              <a:solidFill>
                <a:prstClr val="black">
                  <a:tint val="75000"/>
                </a:prstClr>
              </a:solidFill>
            </a:endParaRPr>
          </a:p>
        </p:txBody>
      </p:sp>
      <p:sp>
        <p:nvSpPr>
          <p:cNvPr id="8" name="文本框 7"/>
          <p:cNvSpPr txBox="1"/>
          <p:nvPr/>
        </p:nvSpPr>
        <p:spPr>
          <a:xfrm>
            <a:off x="1747520" y="3156373"/>
            <a:ext cx="4504267" cy="646331"/>
          </a:xfrm>
          <a:prstGeom prst="rect">
            <a:avLst/>
          </a:prstGeom>
          <a:noFill/>
        </p:spPr>
        <p:txBody>
          <a:bodyPr wrap="square" rtlCol="0">
            <a:spAutoFit/>
          </a:bodyPr>
          <a:lstStyle/>
          <a:p>
            <a:r>
              <a:rPr lang="zh-CN" altLang="en-US" sz="1200" dirty="0">
                <a:latin typeface="Times New Roman" panose="02020603050405020304" pitchFamily="18" charset="0"/>
                <a:ea typeface="宋体" panose="02010600030101010101" pitchFamily="2" charset="-122"/>
              </a:rPr>
              <a:t>为了提高代码可维护性、减少测试难度、增加系统可扩展性，欲使用状态模式来设计。客户端只需要执行简单的存款和取款操作，系统根据余额将自动转换到相应的</a:t>
            </a:r>
            <a:r>
              <a:rPr lang="zh-CN" altLang="en-US" sz="1200" dirty="0" smtClean="0">
                <a:latin typeface="Times New Roman" panose="02020603050405020304" pitchFamily="18" charset="0"/>
                <a:ea typeface="宋体" panose="02010600030101010101" pitchFamily="2" charset="-122"/>
              </a:rPr>
              <a:t>状态。</a:t>
            </a:r>
            <a:endParaRPr lang="zh-CN" altLang="en-US"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4194151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71</a:t>
            </a:fld>
            <a:endParaRPr lang="zh-CN" altLang="en-US">
              <a:solidFill>
                <a:prstClr val="black">
                  <a:tint val="75000"/>
                </a:prstClr>
              </a:solidFill>
            </a:endParaRPr>
          </a:p>
        </p:txBody>
      </p:sp>
      <p:pic>
        <p:nvPicPr>
          <p:cNvPr id="2" name="图片 1"/>
          <p:cNvPicPr>
            <a:picLocks noChangeAspect="1"/>
          </p:cNvPicPr>
          <p:nvPr/>
        </p:nvPicPr>
        <p:blipFill>
          <a:blip r:embed="rId3"/>
          <a:stretch>
            <a:fillRect/>
          </a:stretch>
        </p:blipFill>
        <p:spPr>
          <a:xfrm>
            <a:off x="772161" y="693261"/>
            <a:ext cx="5965220" cy="3399050"/>
          </a:xfrm>
          <a:prstGeom prst="rect">
            <a:avLst/>
          </a:prstGeom>
        </p:spPr>
      </p:pic>
      <p:sp>
        <p:nvSpPr>
          <p:cNvPr id="3" name="文本框 2"/>
          <p:cNvSpPr txBox="1"/>
          <p:nvPr/>
        </p:nvSpPr>
        <p:spPr>
          <a:xfrm>
            <a:off x="828690" y="447040"/>
            <a:ext cx="1740747" cy="246221"/>
          </a:xfrm>
          <a:prstGeom prst="rect">
            <a:avLst/>
          </a:prstGeom>
          <a:noFill/>
        </p:spPr>
        <p:txBody>
          <a:bodyPr wrap="square" rtlCol="0">
            <a:spAutoFit/>
          </a:bodyPr>
          <a:lstStyle/>
          <a:p>
            <a:r>
              <a:rPr lang="zh-CN" altLang="en-US" sz="1000" b="1" dirty="0" smtClean="0">
                <a:latin typeface="Times New Roman" panose="02020603050405020304" pitchFamily="18" charset="0"/>
                <a:ea typeface="宋体" panose="02010600030101010101" pitchFamily="2" charset="-122"/>
              </a:rPr>
              <a:t>维持对抽象状态对象的引用</a:t>
            </a:r>
            <a:endParaRPr lang="zh-CN" altLang="en-US" sz="1000" b="1" dirty="0">
              <a:latin typeface="Times New Roman" panose="02020603050405020304" pitchFamily="18" charset="0"/>
              <a:ea typeface="宋体" panose="02010600030101010101" pitchFamily="2" charset="-122"/>
            </a:endParaRPr>
          </a:p>
        </p:txBody>
      </p:sp>
      <p:sp>
        <p:nvSpPr>
          <p:cNvPr id="10" name="文本框 9"/>
          <p:cNvSpPr txBox="1"/>
          <p:nvPr/>
        </p:nvSpPr>
        <p:spPr>
          <a:xfrm>
            <a:off x="42461" y="3262174"/>
            <a:ext cx="3313203" cy="415498"/>
          </a:xfrm>
          <a:prstGeom prst="rect">
            <a:avLst/>
          </a:prstGeom>
          <a:noFill/>
        </p:spPr>
        <p:txBody>
          <a:bodyPr wrap="square" rtlCol="0">
            <a:spAutoFit/>
          </a:bodyPr>
          <a:lstStyle/>
          <a:p>
            <a:r>
              <a:rPr lang="en-US" altLang="zh-CN" sz="1050" dirty="0" smtClean="0">
                <a:latin typeface="Times New Roman" panose="02020603050405020304" pitchFamily="18" charset="0"/>
                <a:ea typeface="宋体" panose="02010600030101010101" pitchFamily="2" charset="-122"/>
              </a:rPr>
              <a:t>Account</a:t>
            </a:r>
            <a:r>
              <a:rPr lang="zh-CN" altLang="en-US" sz="1050" dirty="0" smtClean="0">
                <a:latin typeface="Times New Roman" panose="02020603050405020304" pitchFamily="18" charset="0"/>
                <a:ea typeface="宋体" panose="02010600030101010101" pitchFamily="2" charset="-122"/>
              </a:rPr>
              <a:t>的</a:t>
            </a:r>
            <a:r>
              <a:rPr lang="en-US" altLang="zh-CN" sz="1050" dirty="0" smtClean="0">
                <a:latin typeface="Times New Roman" panose="02020603050405020304" pitchFamily="18" charset="0"/>
                <a:ea typeface="宋体" panose="02010600030101010101" pitchFamily="2" charset="-122"/>
              </a:rPr>
              <a:t>deposit(</a:t>
            </a:r>
            <a:r>
              <a:rPr lang="zh-CN" altLang="en-US" sz="1050" dirty="0" smtClean="0">
                <a:latin typeface="Times New Roman" panose="02020603050405020304" pitchFamily="18" charset="0"/>
                <a:ea typeface="宋体" panose="02010600030101010101" pitchFamily="2" charset="-122"/>
              </a:rPr>
              <a:t>取款</a:t>
            </a:r>
            <a:r>
              <a:rPr lang="en-US" altLang="zh-CN" sz="1050" dirty="0" smtClean="0">
                <a:latin typeface="Times New Roman" panose="02020603050405020304" pitchFamily="18" charset="0"/>
                <a:ea typeface="宋体" panose="02010600030101010101" pitchFamily="2" charset="-122"/>
              </a:rPr>
              <a:t>)</a:t>
            </a:r>
            <a:r>
              <a:rPr lang="zh-CN" altLang="en-US" sz="1050" dirty="0" smtClean="0">
                <a:latin typeface="Times New Roman" panose="02020603050405020304" pitchFamily="18" charset="0"/>
                <a:ea typeface="宋体" panose="02010600030101010101" pitchFamily="2" charset="-122"/>
              </a:rPr>
              <a:t>、</a:t>
            </a:r>
            <a:r>
              <a:rPr lang="en-US" altLang="zh-CN" sz="1050" dirty="0" smtClean="0">
                <a:latin typeface="Times New Roman" panose="02020603050405020304" pitchFamily="18" charset="0"/>
                <a:ea typeface="宋体" panose="02010600030101010101" pitchFamily="2" charset="-122"/>
              </a:rPr>
              <a:t>withdraw</a:t>
            </a:r>
            <a:r>
              <a:rPr lang="zh-CN" altLang="en-US" sz="1050" dirty="0" smtClean="0">
                <a:latin typeface="Times New Roman" panose="02020603050405020304" pitchFamily="18" charset="0"/>
                <a:ea typeface="宋体" panose="02010600030101010101" pitchFamily="2" charset="-122"/>
              </a:rPr>
              <a:t>、</a:t>
            </a:r>
            <a:r>
              <a:rPr lang="en-US" altLang="zh-CN" sz="1050" dirty="0" err="1" smtClean="0">
                <a:latin typeface="Times New Roman" panose="02020603050405020304" pitchFamily="18" charset="0"/>
                <a:ea typeface="宋体" panose="02010600030101010101" pitchFamily="2" charset="-122"/>
              </a:rPr>
              <a:t>compuInterest</a:t>
            </a:r>
            <a:r>
              <a:rPr lang="en-US" altLang="zh-CN" sz="1050" dirty="0" smtClean="0">
                <a:latin typeface="Times New Roman" panose="02020603050405020304" pitchFamily="18" charset="0"/>
                <a:ea typeface="宋体" panose="02010600030101010101" pitchFamily="2" charset="-122"/>
              </a:rPr>
              <a:t>(</a:t>
            </a:r>
            <a:r>
              <a:rPr lang="zh-CN" altLang="en-US" sz="1050" dirty="0" smtClean="0">
                <a:latin typeface="Times New Roman" panose="02020603050405020304" pitchFamily="18" charset="0"/>
                <a:ea typeface="宋体" panose="02010600030101010101" pitchFamily="2" charset="-122"/>
              </a:rPr>
              <a:t>计算利息</a:t>
            </a:r>
            <a:r>
              <a:rPr lang="en-US" altLang="zh-CN" sz="1050" dirty="0" smtClean="0">
                <a:latin typeface="Times New Roman" panose="02020603050405020304" pitchFamily="18" charset="0"/>
                <a:ea typeface="宋体" panose="02010600030101010101" pitchFamily="2" charset="-122"/>
              </a:rPr>
              <a:t>)</a:t>
            </a:r>
            <a:r>
              <a:rPr lang="zh-CN" altLang="en-US" sz="1050" dirty="0" smtClean="0">
                <a:latin typeface="Times New Roman" panose="02020603050405020304" pitchFamily="18" charset="0"/>
                <a:ea typeface="宋体" panose="02010600030101010101" pitchFamily="2" charset="-122"/>
              </a:rPr>
              <a:t>方法调用抽象状态类的相应方法。</a:t>
            </a:r>
            <a:endParaRPr lang="zh-CN" altLang="en-US" sz="1050" dirty="0">
              <a:latin typeface="Times New Roman" panose="02020603050405020304" pitchFamily="18" charset="0"/>
              <a:ea typeface="宋体" panose="02010600030101010101" pitchFamily="2" charset="-122"/>
            </a:endParaRPr>
          </a:p>
        </p:txBody>
      </p:sp>
      <p:sp>
        <p:nvSpPr>
          <p:cNvPr id="11" name="文本框 10"/>
          <p:cNvSpPr txBox="1"/>
          <p:nvPr/>
        </p:nvSpPr>
        <p:spPr>
          <a:xfrm>
            <a:off x="5475945" y="1261467"/>
            <a:ext cx="3313203" cy="415498"/>
          </a:xfrm>
          <a:prstGeom prst="rect">
            <a:avLst/>
          </a:prstGeom>
          <a:noFill/>
        </p:spPr>
        <p:txBody>
          <a:bodyPr wrap="square" rtlCol="0">
            <a:spAutoFit/>
          </a:bodyPr>
          <a:lstStyle/>
          <a:p>
            <a:r>
              <a:rPr lang="zh-CN" altLang="en-US" sz="1050" dirty="0">
                <a:latin typeface="Times New Roman" panose="02020603050405020304" pitchFamily="18" charset="0"/>
                <a:ea typeface="宋体" panose="02010600030101010101" pitchFamily="2" charset="-122"/>
              </a:rPr>
              <a:t>具体</a:t>
            </a:r>
            <a:r>
              <a:rPr lang="zh-CN" altLang="en-US" sz="1050" dirty="0" smtClean="0">
                <a:latin typeface="Times New Roman" panose="02020603050405020304" pitchFamily="18" charset="0"/>
                <a:ea typeface="宋体" panose="02010600030101010101" pitchFamily="2" charset="-122"/>
              </a:rPr>
              <a:t>状态类的每次取款、存款后都要根据账户余额重新</a:t>
            </a:r>
            <a:r>
              <a:rPr lang="en-US" altLang="zh-CN" sz="1050" dirty="0" err="1" smtClean="0">
                <a:latin typeface="Times New Roman" panose="02020603050405020304" pitchFamily="18" charset="0"/>
                <a:ea typeface="宋体" panose="02010600030101010101" pitchFamily="2" charset="-122"/>
              </a:rPr>
              <a:t>stateCheck</a:t>
            </a:r>
            <a:r>
              <a:rPr lang="en-US" altLang="zh-CN" sz="1050" dirty="0" smtClean="0">
                <a:latin typeface="Times New Roman" panose="02020603050405020304" pitchFamily="18" charset="0"/>
                <a:ea typeface="宋体" panose="02010600030101010101" pitchFamily="2" charset="-122"/>
              </a:rPr>
              <a:t>()</a:t>
            </a:r>
            <a:r>
              <a:rPr lang="zh-CN" altLang="en-US" sz="1050" dirty="0" smtClean="0">
                <a:latin typeface="Times New Roman" panose="02020603050405020304" pitchFamily="18" charset="0"/>
                <a:ea typeface="宋体" panose="02010600030101010101" pitchFamily="2" charset="-122"/>
              </a:rPr>
              <a:t>。装换位对应的状态。</a:t>
            </a:r>
            <a:endParaRPr lang="zh-CN" altLang="en-US" sz="1050" dirty="0">
              <a:latin typeface="Times New Roman" panose="02020603050405020304" pitchFamily="18" charset="0"/>
              <a:ea typeface="宋体" panose="02010600030101010101" pitchFamily="2" charset="-122"/>
            </a:endParaRPr>
          </a:p>
        </p:txBody>
      </p:sp>
      <p:sp>
        <p:nvSpPr>
          <p:cNvPr id="12" name="文本框 11"/>
          <p:cNvSpPr txBox="1"/>
          <p:nvPr/>
        </p:nvSpPr>
        <p:spPr>
          <a:xfrm>
            <a:off x="2162742" y="4488687"/>
            <a:ext cx="3313203" cy="415498"/>
          </a:xfrm>
          <a:prstGeom prst="rect">
            <a:avLst/>
          </a:prstGeom>
          <a:noFill/>
        </p:spPr>
        <p:txBody>
          <a:bodyPr wrap="square" rtlCol="0">
            <a:spAutoFit/>
          </a:bodyPr>
          <a:lstStyle/>
          <a:p>
            <a:r>
              <a:rPr lang="zh-CN" altLang="en-US" sz="1050" dirty="0" smtClean="0">
                <a:latin typeface="Times New Roman" panose="02020603050405020304" pitchFamily="18" charset="0"/>
                <a:ea typeface="宋体" panose="02010600030101010101" pitchFamily="2" charset="-122"/>
              </a:rPr>
              <a:t>如果在多个环境对象可能需要共享同一个状态，可以将状态对象设置为环境类的静态成员变量。</a:t>
            </a:r>
            <a:endParaRPr lang="zh-CN" altLang="en-US" sz="105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6924843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35585" y="399779"/>
            <a:ext cx="7334078" cy="200003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200" b="1" dirty="0" smtClean="0"/>
              <a:t>封装</a:t>
            </a:r>
            <a:r>
              <a:rPr lang="zh-CN" altLang="en-US" sz="1200" b="1" dirty="0"/>
              <a:t>了状态的转换规则</a:t>
            </a:r>
            <a:r>
              <a:rPr lang="zh-CN" altLang="en-US" sz="1200" b="1" dirty="0" smtClean="0"/>
              <a:t>，可以</a:t>
            </a:r>
            <a:r>
              <a:rPr lang="zh-CN" altLang="en-US" sz="1200" b="1" dirty="0"/>
              <a:t>将状态的转换代码封装在环境类或者具体状态类中，可以对状态转换代码进行集中管理，而不是分散在一个个业务方法中</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将</a:t>
            </a:r>
            <a:r>
              <a:rPr lang="zh-CN" altLang="en-US" sz="1200" b="1" dirty="0"/>
              <a:t>所有与某个状态有关的行为放到一个类中，只需要注入一个不同的状态对象即可使环境对象拥有不同的行为</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允许</a:t>
            </a:r>
            <a:r>
              <a:rPr lang="zh-CN" altLang="en-US" sz="1200" b="1" dirty="0"/>
              <a:t>状态转换逻辑与状态对象合成一体，而不是提供一个巨大的条件语句块，状态模式可以让我们避免使用庞大的条件语句来将业务方法和状态转换代码交织在一起</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可以</a:t>
            </a:r>
            <a:r>
              <a:rPr lang="zh-CN" altLang="en-US" sz="1200" b="1" dirty="0"/>
              <a:t>让多个环境对象共享一个状态对象，从而减少系统中对象的个数。</a:t>
            </a:r>
            <a:endParaRPr lang="zh-CN" altLang="en-US" sz="12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72</a:t>
            </a:fld>
            <a:endParaRPr lang="zh-CN" altLang="en-US" dirty="0">
              <a:solidFill>
                <a:prstClr val="black">
                  <a:tint val="75000"/>
                </a:prstClr>
              </a:solidFill>
            </a:endParaRPr>
          </a:p>
        </p:txBody>
      </p:sp>
      <p:sp>
        <p:nvSpPr>
          <p:cNvPr id="5" name="矩形 4"/>
          <p:cNvSpPr/>
          <p:nvPr/>
        </p:nvSpPr>
        <p:spPr>
          <a:xfrm>
            <a:off x="487353" y="254864"/>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1165337" y="333871"/>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902236" y="3140323"/>
            <a:ext cx="7467427" cy="12003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200" b="1" dirty="0" smtClean="0"/>
              <a:t>状态</a:t>
            </a:r>
            <a:r>
              <a:rPr lang="zh-CN" altLang="en-US" sz="1200" b="1" dirty="0"/>
              <a:t>模式的使用必然会增加系统中类和对象的个数，导致系统运行开销增大</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状态</a:t>
            </a:r>
            <a:r>
              <a:rPr lang="zh-CN" altLang="en-US" sz="1200" b="1" dirty="0"/>
              <a:t>模式的结构与实现都较为复杂，如果使用不当将导致程序结构和代码的混乱，增加系统设计的难度</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状态</a:t>
            </a:r>
            <a:r>
              <a:rPr lang="zh-CN" altLang="en-US" sz="1200" b="1" dirty="0"/>
              <a:t>模式对“开闭原则”的支持并不太好，增加新的状态类需要修改那些负责状态转换的源代码，否则无法转换到新增状态；而且修改某个状态类的行为也需修改对应类的源代码。</a:t>
            </a:r>
            <a:endParaRPr lang="zh-CN" altLang="en-US" sz="1200" b="1" dirty="0" smtClean="0"/>
          </a:p>
        </p:txBody>
      </p:sp>
      <p:sp>
        <p:nvSpPr>
          <p:cNvPr id="14" name="矩形 13"/>
          <p:cNvSpPr/>
          <p:nvPr/>
        </p:nvSpPr>
        <p:spPr>
          <a:xfrm>
            <a:off x="343119" y="3103019"/>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1084057" y="3070206"/>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643178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91350" y="449095"/>
            <a:ext cx="5617414" cy="2354491"/>
          </a:xfrm>
          <a:prstGeom prst="rect">
            <a:avLst/>
          </a:prstGeom>
          <a:noFill/>
        </p:spPr>
        <p:txBody>
          <a:bodyPr wrap="square" rtlCol="0">
            <a:spAutoFit/>
          </a:bodyPr>
          <a:lstStyle/>
          <a:p>
            <a:pPr>
              <a:lnSpc>
                <a:spcPct val="150000"/>
              </a:lnSpc>
            </a:pPr>
            <a:r>
              <a:rPr lang="zh-CN" altLang="en-US" sz="1400" b="1" dirty="0" smtClean="0">
                <a:latin typeface="-apple-system"/>
              </a:rPr>
              <a:t>状态</a:t>
            </a:r>
            <a:r>
              <a:rPr lang="zh-CN" altLang="en-US" sz="1400" b="1" dirty="0">
                <a:latin typeface="-apple-system"/>
              </a:rPr>
              <a:t>模式将一个对象在不同状态下的不同行为封装在一个个状态类中，通过设置不同的状态对象可以让环境对象拥有不同的行为，而状态转换的细节对于客户端而言是透明的，方便了客户端的使用。在实际开发中，状态模式具有较高的使用频率，在工作流和游戏开发中状态模式都得到了广泛的应用，例如公文状态的转换、游戏中角色的升级等。</a:t>
            </a:r>
          </a:p>
          <a:p>
            <a:pPr marL="285750" indent="-285750">
              <a:lnSpc>
                <a:spcPct val="150000"/>
              </a:lnSpc>
              <a:buFont typeface="Wingdings" panose="05000000000000000000" pitchFamily="2" charset="2"/>
              <a:buChar char="Ø"/>
            </a:pPr>
            <a:endParaRPr lang="zh-CN" altLang="en-US" sz="1400" b="1" dirty="0">
              <a:latin typeface="-apple-system"/>
            </a:endParaRPr>
          </a:p>
          <a:p>
            <a:pPr>
              <a:lnSpc>
                <a:spcPct val="150000"/>
              </a:lnSpc>
            </a:pPr>
            <a:endParaRPr lang="zh-CN" altLang="en-US" sz="14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73</a:t>
            </a:fld>
            <a:endParaRPr lang="zh-CN" altLang="en-US" dirty="0">
              <a:solidFill>
                <a:prstClr val="black">
                  <a:tint val="75000"/>
                </a:prstClr>
              </a:solidFill>
            </a:endParaRPr>
          </a:p>
        </p:txBody>
      </p:sp>
      <p:cxnSp>
        <p:nvCxnSpPr>
          <p:cNvPr id="10" name="直接连接符 9"/>
          <p:cNvCxnSpPr/>
          <p:nvPr/>
        </p:nvCxnSpPr>
        <p:spPr>
          <a:xfrm flipH="1">
            <a:off x="1084057" y="393363"/>
            <a:ext cx="583200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931717" y="2862094"/>
            <a:ext cx="7467427" cy="923330"/>
          </a:xfrm>
          <a:prstGeom prst="rect">
            <a:avLst/>
          </a:prstGeom>
        </p:spPr>
        <p:txBody>
          <a:bodyPr wrap="square">
            <a:spAutoFit/>
          </a:bodyPr>
          <a:lstStyle/>
          <a:p>
            <a:pPr>
              <a:lnSpc>
                <a:spcPct val="150000"/>
              </a:lnSpc>
            </a:pPr>
            <a:r>
              <a:rPr lang="zh-CN" altLang="en-US" sz="1200" b="1" dirty="0" smtClean="0"/>
              <a:t>（</a:t>
            </a:r>
            <a:r>
              <a:rPr lang="en-US" altLang="zh-CN" sz="1200" b="1" dirty="0" smtClean="0"/>
              <a:t>1</a:t>
            </a:r>
            <a:r>
              <a:rPr lang="zh-CN" altLang="en-US" sz="1200" b="1" dirty="0" smtClean="0"/>
              <a:t>）</a:t>
            </a:r>
            <a:r>
              <a:rPr lang="en-US" altLang="zh-CN" sz="1200" b="1" dirty="0" smtClean="0"/>
              <a:t> </a:t>
            </a:r>
            <a:r>
              <a:rPr lang="zh-CN" altLang="en-US" sz="1200" b="1" dirty="0"/>
              <a:t>对象的行为依赖于它的状态（如某些属性值），状态的改变将导致行为的变化</a:t>
            </a:r>
            <a:r>
              <a:rPr lang="zh-CN" altLang="en-US" sz="1200" b="1" dirty="0" smtClean="0"/>
              <a:t>。</a:t>
            </a:r>
            <a:endParaRPr lang="zh-CN" altLang="en-US" sz="1200" b="1" dirty="0"/>
          </a:p>
          <a:p>
            <a:pPr>
              <a:lnSpc>
                <a:spcPct val="150000"/>
              </a:lnSpc>
            </a:pPr>
            <a:r>
              <a:rPr lang="zh-CN" altLang="en-US" sz="1200" b="1" dirty="0" smtClean="0"/>
              <a:t>（</a:t>
            </a:r>
            <a:r>
              <a:rPr lang="en-US" altLang="zh-CN" sz="1200" b="1" dirty="0" smtClean="0"/>
              <a:t>2</a:t>
            </a:r>
            <a:r>
              <a:rPr lang="zh-CN" altLang="en-US" sz="1200" b="1" dirty="0" smtClean="0"/>
              <a:t>）在</a:t>
            </a:r>
            <a:r>
              <a:rPr lang="zh-CN" altLang="en-US" sz="1200" b="1" dirty="0"/>
              <a:t>代码中包含大量与对象状态有关的条件语句，这些条件语句的出现，会导致代码的可维护性和灵活性变差，不能方便地增加和删除状态，并且导致客户类与类库之间的耦合增强。</a:t>
            </a:r>
            <a:endParaRPr lang="zh-CN" altLang="en-US" sz="1200" b="1" dirty="0" smtClean="0"/>
          </a:p>
        </p:txBody>
      </p:sp>
      <p:sp>
        <p:nvSpPr>
          <p:cNvPr id="14" name="矩形 13"/>
          <p:cNvSpPr/>
          <p:nvPr/>
        </p:nvSpPr>
        <p:spPr>
          <a:xfrm>
            <a:off x="131498" y="2665086"/>
            <a:ext cx="800219"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适用</a:t>
            </a:r>
            <a:r>
              <a:rPr lang="zh-CN" altLang="en-US" sz="1200" b="1" dirty="0" smtClean="0">
                <a:latin typeface="微软雅黑" panose="020B0503020204020204" pitchFamily="34" charset="-122"/>
                <a:ea typeface="微软雅黑" panose="020B0503020204020204" pitchFamily="34" charset="-122"/>
              </a:rPr>
              <a:t>场景</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1084057" y="2764831"/>
            <a:ext cx="5832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46358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9131" y="218838"/>
            <a:ext cx="2694290"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74</a:t>
            </a:fld>
            <a:endParaRPr lang="zh-CN" altLang="en-US">
              <a:solidFill>
                <a:prstClr val="black">
                  <a:tint val="75000"/>
                </a:prstClr>
              </a:solidFill>
            </a:endParaRPr>
          </a:p>
        </p:txBody>
      </p:sp>
      <p:sp>
        <p:nvSpPr>
          <p:cNvPr id="6" name="文本占位符 1"/>
          <p:cNvSpPr>
            <a:spLocks noGrp="1"/>
          </p:cNvSpPr>
          <p:nvPr>
            <p:ph type="body" sz="quarter" idx="10"/>
          </p:nvPr>
        </p:nvSpPr>
        <p:spPr>
          <a:xfrm>
            <a:off x="2922329" y="1102759"/>
            <a:ext cx="2279591" cy="3259268"/>
          </a:xfrm>
        </p:spPr>
        <p:txBody>
          <a:bodyPr>
            <a:normAutofit/>
          </a:bodyPr>
          <a:lstStyle/>
          <a:p>
            <a:r>
              <a:rPr lang="zh-CN" altLang="en-US" sz="1800" dirty="0">
                <a:latin typeface="微软雅黑" panose="020B0503020204020204" pitchFamily="34" charset="-122"/>
                <a:ea typeface="微软雅黑" panose="020B0503020204020204" pitchFamily="34" charset="-122"/>
              </a:rPr>
              <a:t>解释器模式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迭代器模式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中介者模式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备忘录模式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观察者模式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状态模式</a:t>
            </a:r>
            <a:endParaRPr lang="en-US" altLang="zh-CN" sz="1800" dirty="0">
              <a:latin typeface="微软雅黑" panose="020B0503020204020204" pitchFamily="34" charset="-122"/>
              <a:ea typeface="微软雅黑" panose="020B0503020204020204" pitchFamily="34" charset="-122"/>
            </a:endParaRPr>
          </a:p>
          <a:p>
            <a:r>
              <a:rPr lang="zh-CN" altLang="en-US" sz="1800" dirty="0">
                <a:solidFill>
                  <a:schemeClr val="tx1"/>
                </a:solidFill>
                <a:latin typeface="微软雅黑" panose="020B0503020204020204" pitchFamily="34" charset="-122"/>
                <a:ea typeface="微软雅黑" panose="020B0503020204020204" pitchFamily="34" charset="-122"/>
              </a:rPr>
              <a:t>策略模式</a:t>
            </a:r>
            <a:endParaRPr lang="en-US" altLang="zh-CN" sz="1800" dirty="0">
              <a:solidFill>
                <a:schemeClr val="tx1"/>
              </a:solidFill>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模板方法模式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访问者模式</a:t>
            </a: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985836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策略</a:t>
            </a:r>
            <a:r>
              <a:rPr lang="zh-CN" altLang="en-US" sz="1800" dirty="0" smtClean="0">
                <a:latin typeface="微软雅黑" panose="020B0503020204020204" pitchFamily="34" charset="-122"/>
                <a:ea typeface="微软雅黑" panose="020B0503020204020204" pitchFamily="34" charset="-122"/>
              </a:rPr>
              <a:t>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121813" y="602698"/>
            <a:ext cx="6720261" cy="1630371"/>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在软件开发中，</a:t>
            </a:r>
            <a:r>
              <a:rPr lang="zh-CN" altLang="en-US" sz="1200" b="1" dirty="0" smtClean="0">
                <a:latin typeface="宋体" panose="02010600030101010101" pitchFamily="2" charset="-122"/>
                <a:ea typeface="宋体" panose="02010600030101010101" pitchFamily="2" charset="-122"/>
              </a:rPr>
              <a:t>我们常常</a:t>
            </a:r>
            <a:r>
              <a:rPr lang="zh-CN" altLang="en-US" sz="1200" b="1" dirty="0">
                <a:latin typeface="宋体" panose="02010600030101010101" pitchFamily="2" charset="-122"/>
                <a:ea typeface="宋体" panose="02010600030101010101" pitchFamily="2" charset="-122"/>
              </a:rPr>
              <a:t>会</a:t>
            </a:r>
            <a:r>
              <a:rPr lang="zh-CN" altLang="en-US" sz="1200" b="1" dirty="0" smtClean="0">
                <a:latin typeface="宋体" panose="02010600030101010101" pitchFamily="2" charset="-122"/>
                <a:ea typeface="宋体" panose="02010600030101010101" pitchFamily="2" charset="-122"/>
              </a:rPr>
              <a:t>遇到</a:t>
            </a:r>
            <a:r>
              <a:rPr lang="zh-CN" altLang="en-US" sz="1200" b="1" dirty="0">
                <a:latin typeface="宋体" panose="02010600030101010101" pitchFamily="2" charset="-122"/>
                <a:ea typeface="宋体" panose="02010600030101010101" pitchFamily="2" charset="-122"/>
              </a:rPr>
              <a:t>一种</a:t>
            </a:r>
            <a:r>
              <a:rPr lang="zh-CN" altLang="en-US" sz="1200" b="1" dirty="0" smtClean="0">
                <a:latin typeface="宋体" panose="02010600030101010101" pitchFamily="2" charset="-122"/>
                <a:ea typeface="宋体" panose="02010600030101010101" pitchFamily="2" charset="-122"/>
              </a:rPr>
              <a:t>的</a:t>
            </a:r>
            <a:r>
              <a:rPr lang="zh-CN" altLang="en-US" sz="1200" b="1" dirty="0">
                <a:latin typeface="宋体" panose="02010600030101010101" pitchFamily="2" charset="-122"/>
                <a:ea typeface="宋体" panose="02010600030101010101" pitchFamily="2" charset="-122"/>
              </a:rPr>
              <a:t>情况，实现某一个功能有多条途径，每一条途径对应一种算法，此时我们可以使用一种设计模式来实现灵活地选择解决途径，也能够方便地增加新的解决途径</a:t>
            </a:r>
            <a:r>
              <a:rPr lang="zh-CN" altLang="en-US" sz="1200" b="1" dirty="0" smtClean="0">
                <a:latin typeface="宋体" panose="02010600030101010101" pitchFamily="2" charset="-122"/>
                <a:ea typeface="宋体" panose="02010600030101010101" pitchFamily="2" charset="-122"/>
              </a:rPr>
              <a:t>。这个设计模式就是为了</a:t>
            </a:r>
            <a:r>
              <a:rPr lang="zh-CN" altLang="en-US" sz="1200" b="1" dirty="0">
                <a:latin typeface="宋体" panose="02010600030101010101" pitchFamily="2" charset="-122"/>
                <a:ea typeface="宋体" panose="02010600030101010101" pitchFamily="2" charset="-122"/>
              </a:rPr>
              <a:t>适应算法灵活性而产生的设计模式</a:t>
            </a:r>
            <a:r>
              <a:rPr lang="en-US" altLang="zh-CN" sz="1200" b="1" dirty="0">
                <a:latin typeface="宋体" panose="02010600030101010101" pitchFamily="2" charset="-122"/>
                <a:ea typeface="宋体" panose="02010600030101010101" pitchFamily="2" charset="-122"/>
              </a:rPr>
              <a:t>——</a:t>
            </a:r>
            <a:r>
              <a:rPr lang="zh-CN" altLang="en-US" sz="1200" b="1" dirty="0">
                <a:latin typeface="宋体" panose="02010600030101010101" pitchFamily="2" charset="-122"/>
                <a:ea typeface="宋体" panose="02010600030101010101" pitchFamily="2" charset="-122"/>
              </a:rPr>
              <a:t>策略模式。</a:t>
            </a:r>
            <a:endParaRPr lang="en-US" altLang="zh-CN" sz="1200" b="1" dirty="0">
              <a:latin typeface="宋体" panose="02010600030101010101" pitchFamily="2" charset="-122"/>
              <a:ea typeface="宋体" panose="02010600030101010101" pitchFamily="2" charset="-122"/>
            </a:endParaRPr>
          </a:p>
        </p:txBody>
      </p:sp>
      <p:sp>
        <p:nvSpPr>
          <p:cNvPr id="4" name="矩形 3"/>
          <p:cNvSpPr/>
          <p:nvPr/>
        </p:nvSpPr>
        <p:spPr>
          <a:xfrm>
            <a:off x="1213252" y="2719576"/>
            <a:ext cx="6222825" cy="830997"/>
          </a:xfrm>
          <a:prstGeom prst="rect">
            <a:avLst/>
          </a:prstGeom>
        </p:spPr>
        <p:txBody>
          <a:bodyPr wrap="square">
            <a:spAutoFit/>
          </a:bodyPr>
          <a:lstStyle/>
          <a:p>
            <a:r>
              <a:rPr lang="zh-CN" altLang="en-US" sz="1200" b="1" dirty="0">
                <a:solidFill>
                  <a:schemeClr val="accent5"/>
                </a:solidFill>
              </a:rPr>
              <a:t>目的：主要目的是将算法的定义与使用分开，也就是将算法的行为和环境分开，将算法的定义放在专门的策略类中，每一个策略类封装了一种实现算法，使用算法的环境类针对抽象策略类进行编程，符合“依赖倒转原则”。在出现新的算法时，只需要增加一个新的实现了抽象策略类的具体策略类即可</a:t>
            </a:r>
          </a:p>
        </p:txBody>
      </p:sp>
      <p:sp>
        <p:nvSpPr>
          <p:cNvPr id="7" name="矩形 6"/>
          <p:cNvSpPr/>
          <p:nvPr/>
        </p:nvSpPr>
        <p:spPr>
          <a:xfrm>
            <a:off x="1213253" y="1780950"/>
            <a:ext cx="6222825" cy="646331"/>
          </a:xfrm>
          <a:prstGeom prst="rect">
            <a:avLst/>
          </a:prstGeom>
        </p:spPr>
        <p:txBody>
          <a:bodyPr wrap="square">
            <a:spAutoFit/>
          </a:bodyPr>
          <a:lstStyle/>
          <a:p>
            <a:r>
              <a:rPr lang="zh-CN" altLang="en-US" sz="1200" b="1" dirty="0">
                <a:solidFill>
                  <a:srgbClr val="FF0000"/>
                </a:solidFill>
              </a:rPr>
              <a:t>策略模式</a:t>
            </a:r>
            <a:r>
              <a:rPr lang="zh-CN" altLang="en-US" sz="1200" b="1" dirty="0" smtClean="0">
                <a:solidFill>
                  <a:srgbClr val="FF0000"/>
                </a:solidFill>
              </a:rPr>
              <a:t>：</a:t>
            </a:r>
            <a:r>
              <a:rPr lang="zh-CN" altLang="en-US" sz="1200" b="1" dirty="0">
                <a:solidFill>
                  <a:srgbClr val="FF0000"/>
                </a:solidFill>
              </a:rPr>
              <a:t>定义一系列算法类，将每一个算法封装起来，并让它们可以相互替换，策略模式让算法独立于使用它的客户而变化，也称为政策模式</a:t>
            </a:r>
            <a:r>
              <a:rPr lang="en-US" altLang="zh-CN" sz="1200" b="1" dirty="0">
                <a:solidFill>
                  <a:srgbClr val="FF0000"/>
                </a:solidFill>
              </a:rPr>
              <a:t>(Policy)</a:t>
            </a:r>
            <a:r>
              <a:rPr lang="zh-CN" altLang="en-US" sz="1200" b="1" dirty="0">
                <a:solidFill>
                  <a:srgbClr val="FF0000"/>
                </a:solidFill>
              </a:rPr>
              <a:t>。策略模式是一种对象行为型模式。</a:t>
            </a:r>
            <a:endParaRPr lang="zh-CN" altLang="en-US" sz="1200" b="1" dirty="0"/>
          </a:p>
        </p:txBody>
      </p:sp>
    </p:spTree>
    <p:extLst>
      <p:ext uri="{BB962C8B-B14F-4D97-AF65-F5344CB8AC3E}">
        <p14:creationId xmlns:p14="http://schemas.microsoft.com/office/powerpoint/2010/main" val="32798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策略模式</a:t>
            </a: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stretch>
            <a:fillRect/>
          </a:stretch>
        </p:blipFill>
        <p:spPr>
          <a:xfrm>
            <a:off x="282257" y="914400"/>
            <a:ext cx="5668167" cy="2029777"/>
          </a:xfrm>
          <a:prstGeom prst="rect">
            <a:avLst/>
          </a:prstGeom>
        </p:spPr>
      </p:pic>
      <p:sp>
        <p:nvSpPr>
          <p:cNvPr id="9" name="文本框 8"/>
          <p:cNvSpPr txBox="1"/>
          <p:nvPr/>
        </p:nvSpPr>
        <p:spPr>
          <a:xfrm>
            <a:off x="5355823" y="672515"/>
            <a:ext cx="2884649" cy="938719"/>
          </a:xfrm>
          <a:prstGeom prst="rect">
            <a:avLst/>
          </a:prstGeom>
          <a:noFill/>
          <a:ln>
            <a:solidFill>
              <a:schemeClr val="tx1"/>
            </a:solidFill>
          </a:ln>
        </p:spPr>
        <p:txBody>
          <a:bodyPr wrap="square" rtlCol="0">
            <a:spAutoFit/>
          </a:bodyPr>
          <a:lstStyle/>
          <a:p>
            <a:r>
              <a:rPr lang="en-US" altLang="zh-CN" sz="1100" b="1" dirty="0">
                <a:solidFill>
                  <a:srgbClr val="FF0000"/>
                </a:solidFill>
              </a:rPr>
              <a:t>Context</a:t>
            </a:r>
            <a:r>
              <a:rPr lang="zh-CN" altLang="en-US" sz="1100" b="1" dirty="0">
                <a:solidFill>
                  <a:srgbClr val="FF0000"/>
                </a:solidFill>
              </a:rPr>
              <a:t>（环境</a:t>
            </a:r>
            <a:r>
              <a:rPr lang="zh-CN" altLang="en-US" sz="1100" b="1" dirty="0" smtClean="0">
                <a:solidFill>
                  <a:srgbClr val="FF0000"/>
                </a:solidFill>
              </a:rPr>
              <a:t>类</a:t>
            </a:r>
            <a:r>
              <a:rPr lang="zh-CN" altLang="en-US" sz="1100" dirty="0" smtClean="0">
                <a:solidFill>
                  <a:srgbClr val="FF0000"/>
                </a:solidFill>
              </a:rPr>
              <a:t>）</a:t>
            </a:r>
            <a:r>
              <a:rPr lang="zh-CN" altLang="en-US" sz="1100" dirty="0" smtClean="0"/>
              <a:t>：</a:t>
            </a:r>
            <a:endParaRPr lang="en-US" altLang="zh-CN" sz="1100" dirty="0" smtClean="0"/>
          </a:p>
          <a:p>
            <a:r>
              <a:rPr lang="zh-CN" altLang="en-US" sz="1100" dirty="0" smtClean="0"/>
              <a:t>环境</a:t>
            </a:r>
            <a:r>
              <a:rPr lang="zh-CN" altLang="en-US" sz="1100" dirty="0"/>
              <a:t>类是使用算法的角色，它在解决某个</a:t>
            </a:r>
            <a:r>
              <a:rPr lang="zh-CN" altLang="en-US" sz="1100" dirty="0" smtClean="0"/>
              <a:t>问题时</a:t>
            </a:r>
            <a:r>
              <a:rPr lang="zh-CN" altLang="en-US" sz="1100" dirty="0"/>
              <a:t>可以采用多种策略。在环境类中维持一个对抽象策略类的引用实例，用于定义所采用的策略。</a:t>
            </a:r>
          </a:p>
        </p:txBody>
      </p:sp>
      <p:sp>
        <p:nvSpPr>
          <p:cNvPr id="10" name="文本框 9"/>
          <p:cNvSpPr txBox="1"/>
          <p:nvPr/>
        </p:nvSpPr>
        <p:spPr>
          <a:xfrm>
            <a:off x="5545477" y="2944177"/>
            <a:ext cx="2884649" cy="1107996"/>
          </a:xfrm>
          <a:prstGeom prst="rect">
            <a:avLst/>
          </a:prstGeom>
          <a:noFill/>
          <a:ln>
            <a:solidFill>
              <a:schemeClr val="tx1"/>
            </a:solidFill>
          </a:ln>
        </p:spPr>
        <p:txBody>
          <a:bodyPr wrap="square" rtlCol="0">
            <a:spAutoFit/>
          </a:bodyPr>
          <a:lstStyle/>
          <a:p>
            <a:r>
              <a:rPr lang="en-US" altLang="zh-CN" sz="1100" b="1" dirty="0">
                <a:solidFill>
                  <a:srgbClr val="FF0000"/>
                </a:solidFill>
              </a:rPr>
              <a:t> Strategy</a:t>
            </a:r>
            <a:r>
              <a:rPr lang="zh-CN" altLang="en-US" sz="1100" b="1" dirty="0">
                <a:solidFill>
                  <a:srgbClr val="FF0000"/>
                </a:solidFill>
              </a:rPr>
              <a:t>（抽象策略</a:t>
            </a:r>
            <a:r>
              <a:rPr lang="zh-CN" altLang="en-US" sz="1100" b="1" dirty="0" smtClean="0">
                <a:solidFill>
                  <a:srgbClr val="FF0000"/>
                </a:solidFill>
              </a:rPr>
              <a:t>类）</a:t>
            </a:r>
            <a:r>
              <a:rPr lang="zh-CN" altLang="en-US" sz="1100" dirty="0" smtClean="0"/>
              <a:t>：</a:t>
            </a:r>
            <a:endParaRPr lang="en-US" altLang="zh-CN" sz="1100" dirty="0" smtClean="0"/>
          </a:p>
          <a:p>
            <a:r>
              <a:rPr lang="zh-CN" altLang="en-US" sz="1100" dirty="0" smtClean="0"/>
              <a:t>它</a:t>
            </a:r>
            <a:r>
              <a:rPr lang="zh-CN" altLang="en-US" sz="1100" dirty="0"/>
              <a:t>为所支持的算法声明了抽象方法，是所有策略类的父类，它可以是抽象类或具体类，也可以是接口。环境类通过抽象策略类中声明的方法在运行时调用具体策略类中实现的算法。</a:t>
            </a:r>
          </a:p>
        </p:txBody>
      </p:sp>
      <p:sp>
        <p:nvSpPr>
          <p:cNvPr id="12" name="文本框 11"/>
          <p:cNvSpPr txBox="1"/>
          <p:nvPr/>
        </p:nvSpPr>
        <p:spPr>
          <a:xfrm>
            <a:off x="1786949" y="3354841"/>
            <a:ext cx="2884649" cy="938719"/>
          </a:xfrm>
          <a:prstGeom prst="rect">
            <a:avLst/>
          </a:prstGeom>
          <a:noFill/>
          <a:ln>
            <a:solidFill>
              <a:schemeClr val="tx1"/>
            </a:solidFill>
          </a:ln>
        </p:spPr>
        <p:txBody>
          <a:bodyPr wrap="square" rtlCol="0">
            <a:spAutoFit/>
          </a:bodyPr>
          <a:lstStyle/>
          <a:p>
            <a:r>
              <a:rPr lang="en-US" altLang="zh-CN" sz="1100" b="1" dirty="0" err="1">
                <a:solidFill>
                  <a:srgbClr val="FF0000"/>
                </a:solidFill>
              </a:rPr>
              <a:t>ConcreteStrategy</a:t>
            </a:r>
            <a:r>
              <a:rPr lang="zh-CN" altLang="en-US" sz="1100" b="1" dirty="0">
                <a:solidFill>
                  <a:srgbClr val="FF0000"/>
                </a:solidFill>
              </a:rPr>
              <a:t>（具体策略类）</a:t>
            </a:r>
            <a:r>
              <a:rPr lang="zh-CN" altLang="en-US" sz="1100" dirty="0" smtClean="0"/>
              <a:t>：</a:t>
            </a:r>
            <a:endParaRPr lang="en-US" altLang="zh-CN" sz="1100" dirty="0" smtClean="0"/>
          </a:p>
          <a:p>
            <a:r>
              <a:rPr lang="zh-CN" altLang="en-US" sz="1100" dirty="0" smtClean="0"/>
              <a:t>它</a:t>
            </a:r>
            <a:r>
              <a:rPr lang="zh-CN" altLang="en-US" sz="1100" dirty="0"/>
              <a:t>实现了在抽象策略类中声明的算法，在运行时，具体策略类将覆盖在环境类中定义的抽象策略类对象，使用一种具体的算法实现某个业务处理。</a:t>
            </a:r>
          </a:p>
        </p:txBody>
      </p:sp>
    </p:spTree>
    <p:extLst>
      <p:ext uri="{BB962C8B-B14F-4D97-AF65-F5344CB8AC3E}">
        <p14:creationId xmlns:p14="http://schemas.microsoft.com/office/powerpoint/2010/main" val="63309780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策略模式</a:t>
            </a: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121813" y="602698"/>
            <a:ext cx="6720261" cy="1781515"/>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软件公司为某电影院开发了一套影院售票系统，在该系统中需要为不同类型的用户提供不同的电影票打折方式，具体打折方案如下</a:t>
            </a:r>
            <a:r>
              <a:rPr lang="zh-CN" altLang="en-US" sz="1200" b="1" dirty="0" smtClean="0">
                <a:latin typeface="宋体" panose="02010600030101010101" pitchFamily="2" charset="-122"/>
                <a:ea typeface="宋体" panose="02010600030101010101" pitchFamily="2" charset="-122"/>
              </a:rPr>
              <a:t>：</a:t>
            </a:r>
            <a:endParaRPr lang="zh-CN" altLang="en-US"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      </a:t>
            </a:r>
            <a:r>
              <a:rPr lang="en-US" altLang="zh-CN" sz="1200" b="1" dirty="0">
                <a:latin typeface="宋体" panose="02010600030101010101" pitchFamily="2" charset="-122"/>
                <a:ea typeface="宋体" panose="02010600030101010101" pitchFamily="2" charset="-122"/>
              </a:rPr>
              <a:t>(1) </a:t>
            </a:r>
            <a:r>
              <a:rPr lang="zh-CN" altLang="en-US" sz="1200" b="1" dirty="0">
                <a:latin typeface="宋体" panose="02010600030101010101" pitchFamily="2" charset="-122"/>
                <a:ea typeface="宋体" panose="02010600030101010101" pitchFamily="2" charset="-122"/>
              </a:rPr>
              <a:t>学生凭学生证可享受票价</a:t>
            </a:r>
            <a:r>
              <a:rPr lang="en-US" altLang="zh-CN" sz="1200" b="1" dirty="0">
                <a:latin typeface="宋体" panose="02010600030101010101" pitchFamily="2" charset="-122"/>
                <a:ea typeface="宋体" panose="02010600030101010101" pitchFamily="2" charset="-122"/>
              </a:rPr>
              <a:t>8</a:t>
            </a:r>
            <a:r>
              <a:rPr lang="zh-CN" altLang="en-US" sz="1200" b="1" dirty="0">
                <a:latin typeface="宋体" panose="02010600030101010101" pitchFamily="2" charset="-122"/>
                <a:ea typeface="宋体" panose="02010600030101010101" pitchFamily="2" charset="-122"/>
              </a:rPr>
              <a:t>折优惠</a:t>
            </a:r>
            <a:r>
              <a:rPr lang="zh-CN" altLang="en-US" sz="1200" b="1" dirty="0" smtClean="0">
                <a:latin typeface="宋体" panose="02010600030101010101" pitchFamily="2" charset="-122"/>
                <a:ea typeface="宋体" panose="02010600030101010101" pitchFamily="2" charset="-122"/>
              </a:rPr>
              <a:t>；</a:t>
            </a:r>
            <a:endParaRPr lang="zh-CN" altLang="en-US"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      </a:t>
            </a:r>
            <a:r>
              <a:rPr lang="en-US" altLang="zh-CN" sz="1200" b="1" dirty="0">
                <a:latin typeface="宋体" panose="02010600030101010101" pitchFamily="2" charset="-122"/>
                <a:ea typeface="宋体" panose="02010600030101010101" pitchFamily="2" charset="-122"/>
              </a:rPr>
              <a:t>(2) </a:t>
            </a:r>
            <a:r>
              <a:rPr lang="zh-CN" altLang="en-US" sz="1200" b="1" dirty="0">
                <a:latin typeface="宋体" panose="02010600030101010101" pitchFamily="2" charset="-122"/>
                <a:ea typeface="宋体" panose="02010600030101010101" pitchFamily="2" charset="-122"/>
              </a:rPr>
              <a:t>年龄在</a:t>
            </a:r>
            <a:r>
              <a:rPr lang="en-US" altLang="zh-CN" sz="1200" b="1" dirty="0">
                <a:latin typeface="宋体" panose="02010600030101010101" pitchFamily="2" charset="-122"/>
                <a:ea typeface="宋体" panose="02010600030101010101" pitchFamily="2" charset="-122"/>
              </a:rPr>
              <a:t>10</a:t>
            </a:r>
            <a:r>
              <a:rPr lang="zh-CN" altLang="en-US" sz="1200" b="1" dirty="0">
                <a:latin typeface="宋体" panose="02010600030101010101" pitchFamily="2" charset="-122"/>
                <a:ea typeface="宋体" panose="02010600030101010101" pitchFamily="2" charset="-122"/>
              </a:rPr>
              <a:t>周岁及以下的儿童可享受每张票减免</a:t>
            </a:r>
            <a:r>
              <a:rPr lang="en-US" altLang="zh-CN" sz="1200" b="1" dirty="0">
                <a:latin typeface="宋体" panose="02010600030101010101" pitchFamily="2" charset="-122"/>
                <a:ea typeface="宋体" panose="02010600030101010101" pitchFamily="2" charset="-122"/>
              </a:rPr>
              <a:t>10</a:t>
            </a:r>
            <a:r>
              <a:rPr lang="zh-CN" altLang="en-US" sz="1200" b="1" dirty="0">
                <a:latin typeface="宋体" panose="02010600030101010101" pitchFamily="2" charset="-122"/>
                <a:ea typeface="宋体" panose="02010600030101010101" pitchFamily="2" charset="-122"/>
              </a:rPr>
              <a:t>元的优惠（原始票价需大于等于</a:t>
            </a:r>
            <a:r>
              <a:rPr lang="en-US" altLang="zh-CN" sz="1200" b="1" dirty="0">
                <a:latin typeface="宋体" panose="02010600030101010101" pitchFamily="2" charset="-122"/>
                <a:ea typeface="宋体" panose="02010600030101010101" pitchFamily="2" charset="-122"/>
              </a:rPr>
              <a:t>20</a:t>
            </a:r>
            <a:r>
              <a:rPr lang="zh-CN" altLang="en-US" sz="1200" b="1" dirty="0">
                <a:latin typeface="宋体" panose="02010600030101010101" pitchFamily="2" charset="-122"/>
                <a:ea typeface="宋体" panose="02010600030101010101" pitchFamily="2" charset="-122"/>
              </a:rPr>
              <a:t>元</a:t>
            </a:r>
            <a:r>
              <a:rPr lang="zh-CN" altLang="en-US" sz="1200" b="1" dirty="0" smtClean="0">
                <a:latin typeface="宋体" panose="02010600030101010101" pitchFamily="2" charset="-122"/>
                <a:ea typeface="宋体" panose="02010600030101010101" pitchFamily="2" charset="-122"/>
              </a:rPr>
              <a:t>）</a:t>
            </a:r>
            <a:endParaRPr lang="zh-CN" altLang="en-US"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      </a:t>
            </a:r>
            <a:r>
              <a:rPr lang="en-US" altLang="zh-CN" sz="1200" b="1" dirty="0">
                <a:latin typeface="宋体" panose="02010600030101010101" pitchFamily="2" charset="-122"/>
                <a:ea typeface="宋体" panose="02010600030101010101" pitchFamily="2" charset="-122"/>
              </a:rPr>
              <a:t>(3) </a:t>
            </a:r>
            <a:r>
              <a:rPr lang="zh-CN" altLang="en-US" sz="1200" b="1" dirty="0">
                <a:latin typeface="宋体" panose="02010600030101010101" pitchFamily="2" charset="-122"/>
                <a:ea typeface="宋体" panose="02010600030101010101" pitchFamily="2" charset="-122"/>
              </a:rPr>
              <a:t>影院</a:t>
            </a:r>
            <a:r>
              <a:rPr lang="en-US" altLang="zh-CN" sz="1200" b="1" dirty="0">
                <a:latin typeface="宋体" panose="02010600030101010101" pitchFamily="2" charset="-122"/>
                <a:ea typeface="宋体" panose="02010600030101010101" pitchFamily="2" charset="-122"/>
              </a:rPr>
              <a:t>VIP</a:t>
            </a:r>
            <a:r>
              <a:rPr lang="zh-CN" altLang="en-US" sz="1200" b="1" dirty="0" smtClean="0">
                <a:latin typeface="宋体" panose="02010600030101010101" pitchFamily="2" charset="-122"/>
                <a:ea typeface="宋体" panose="02010600030101010101" pitchFamily="2" charset="-122"/>
              </a:rPr>
              <a:t>用户消费获得积分</a:t>
            </a:r>
            <a:r>
              <a:rPr lang="zh-CN" altLang="en-US" sz="1200" b="1" dirty="0">
                <a:latin typeface="宋体" panose="02010600030101010101" pitchFamily="2" charset="-122"/>
                <a:ea typeface="宋体" panose="02010600030101010101" pitchFamily="2" charset="-122"/>
              </a:rPr>
              <a:t>，积分累计到一定额度可换取电影院赠送的</a:t>
            </a:r>
            <a:r>
              <a:rPr lang="zh-CN" altLang="en-US" sz="1200" b="1" dirty="0" smtClean="0">
                <a:latin typeface="宋体" panose="02010600030101010101" pitchFamily="2" charset="-122"/>
                <a:ea typeface="宋体" panose="02010600030101010101" pitchFamily="2" charset="-122"/>
              </a:rPr>
              <a:t>奖品</a:t>
            </a:r>
            <a:endParaRPr lang="zh-CN" altLang="en-US"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      该系统在将来可能还要根据需要引入新的打折方式。</a:t>
            </a:r>
            <a:endParaRPr lang="en-US" altLang="zh-CN" sz="1200"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457584" y="847935"/>
            <a:ext cx="4778202" cy="3667973"/>
          </a:xfrm>
          <a:prstGeom prst="rect">
            <a:avLst/>
          </a:prstGeom>
        </p:spPr>
      </p:pic>
      <p:sp>
        <p:nvSpPr>
          <p:cNvPr id="9" name="标题 4"/>
          <p:cNvSpPr txBox="1">
            <a:spLocks/>
          </p:cNvSpPr>
          <p:nvPr/>
        </p:nvSpPr>
        <p:spPr>
          <a:xfrm>
            <a:off x="4633786" y="2384213"/>
            <a:ext cx="4659227" cy="84666"/>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一名</a:t>
            </a:r>
            <a:r>
              <a:rPr lang="zh-CN" altLang="en-US" sz="1200" b="1" dirty="0" smtClean="0">
                <a:latin typeface="宋体" panose="02010600030101010101" pitchFamily="2" charset="-122"/>
                <a:ea typeface="宋体" panose="02010600030101010101" pitchFamily="2" charset="-122"/>
              </a:rPr>
              <a:t>员工用如图所示方式进行了实现。这样虽然利于理解，但是存在很多问题：</a:t>
            </a:r>
            <a:endParaRPr lang="en-US" altLang="zh-CN" sz="1200" b="1" dirty="0" smtClean="0">
              <a:latin typeface="宋体" panose="02010600030101010101" pitchFamily="2" charset="-122"/>
              <a:ea typeface="宋体" panose="02010600030101010101" pitchFamily="2" charset="-122"/>
            </a:endParaRPr>
          </a:p>
          <a:p>
            <a:pPr marL="228600" indent="-228600">
              <a:lnSpc>
                <a:spcPct val="150000"/>
              </a:lnSpc>
              <a:buAutoNum type="arabicPeriod"/>
            </a:pPr>
            <a:r>
              <a:rPr lang="en-US" altLang="zh-CN" sz="1200" b="1" dirty="0" smtClean="0">
                <a:latin typeface="宋体" panose="02010600030101010101" pitchFamily="2" charset="-122"/>
                <a:ea typeface="宋体" panose="02010600030101010101" pitchFamily="2" charset="-122"/>
              </a:rPr>
              <a:t>calculate</a:t>
            </a:r>
            <a:r>
              <a:rPr lang="en-US" altLang="zh-CN" sz="1200" b="1" dirty="0">
                <a:latin typeface="宋体" panose="02010600030101010101" pitchFamily="2" charset="-122"/>
                <a:ea typeface="宋体" panose="02010600030101010101" pitchFamily="2" charset="-122"/>
              </a:rPr>
              <a:t>()</a:t>
            </a:r>
            <a:r>
              <a:rPr lang="zh-CN" altLang="en-US" sz="1200" b="1" dirty="0">
                <a:latin typeface="宋体" panose="02010600030101010101" pitchFamily="2" charset="-122"/>
                <a:ea typeface="宋体" panose="02010600030101010101" pitchFamily="2" charset="-122"/>
              </a:rPr>
              <a:t>方法非常庞大，它包含各种打折算法的实现代码，在代码中出现了较长的</a:t>
            </a:r>
            <a:r>
              <a:rPr lang="en-US" altLang="zh-CN" sz="1200" b="1" dirty="0">
                <a:latin typeface="宋体" panose="02010600030101010101" pitchFamily="2" charset="-122"/>
                <a:ea typeface="宋体" panose="02010600030101010101" pitchFamily="2" charset="-122"/>
              </a:rPr>
              <a:t>if…else…</a:t>
            </a:r>
            <a:r>
              <a:rPr lang="zh-CN" altLang="en-US" sz="1200" b="1" dirty="0">
                <a:latin typeface="宋体" panose="02010600030101010101" pitchFamily="2" charset="-122"/>
                <a:ea typeface="宋体" panose="02010600030101010101" pitchFamily="2" charset="-122"/>
              </a:rPr>
              <a:t>语句，不利于测试和维护</a:t>
            </a:r>
            <a:r>
              <a:rPr lang="zh-CN" altLang="en-US" sz="1200" b="1" dirty="0" smtClean="0">
                <a:latin typeface="宋体" panose="02010600030101010101" pitchFamily="2" charset="-122"/>
                <a:ea typeface="宋体" panose="02010600030101010101" pitchFamily="2" charset="-122"/>
              </a:rPr>
              <a:t>。</a:t>
            </a:r>
            <a:endParaRPr lang="en-US" altLang="zh-CN" sz="1200" b="1" dirty="0" smtClean="0">
              <a:latin typeface="宋体" panose="02010600030101010101" pitchFamily="2" charset="-122"/>
              <a:ea typeface="宋体" panose="02010600030101010101" pitchFamily="2" charset="-122"/>
            </a:endParaRPr>
          </a:p>
          <a:p>
            <a:pPr marL="228600" indent="-228600">
              <a:lnSpc>
                <a:spcPct val="150000"/>
              </a:lnSpc>
              <a:buAutoNum type="arabicPeriod"/>
            </a:pPr>
            <a:r>
              <a:rPr lang="zh-CN" altLang="en-US" sz="1200" b="1" dirty="0">
                <a:latin typeface="宋体" panose="02010600030101010101" pitchFamily="2" charset="-122"/>
                <a:ea typeface="宋体" panose="02010600030101010101" pitchFamily="2" charset="-122"/>
              </a:rPr>
              <a:t>增加新的打折</a:t>
            </a:r>
            <a:r>
              <a:rPr lang="zh-CN" altLang="en-US" sz="1200" b="1" dirty="0" smtClean="0">
                <a:latin typeface="宋体" panose="02010600030101010101" pitchFamily="2" charset="-122"/>
                <a:ea typeface="宋体" panose="02010600030101010101" pitchFamily="2" charset="-122"/>
              </a:rPr>
              <a:t>算法时</a:t>
            </a:r>
            <a:r>
              <a:rPr lang="zh-CN" altLang="en-US" sz="1200" b="1" dirty="0">
                <a:latin typeface="宋体" panose="02010600030101010101" pitchFamily="2" charset="-122"/>
                <a:ea typeface="宋体" panose="02010600030101010101" pitchFamily="2" charset="-122"/>
              </a:rPr>
              <a:t>必须</a:t>
            </a:r>
            <a:r>
              <a:rPr lang="zh-CN" altLang="en-US" sz="1200" b="1" dirty="0" smtClean="0">
                <a:latin typeface="宋体" panose="02010600030101010101" pitchFamily="2" charset="-122"/>
                <a:ea typeface="宋体" panose="02010600030101010101" pitchFamily="2" charset="-122"/>
              </a:rPr>
              <a:t>修改原有代码</a:t>
            </a:r>
            <a:r>
              <a:rPr lang="zh-CN" altLang="en-US" sz="1200" b="1" dirty="0">
                <a:latin typeface="宋体" panose="02010600030101010101" pitchFamily="2" charset="-122"/>
                <a:ea typeface="宋体" panose="02010600030101010101" pitchFamily="2" charset="-122"/>
              </a:rPr>
              <a:t>，违反了“开闭原则”，系统的灵活性和可扩展性较差</a:t>
            </a:r>
            <a:r>
              <a:rPr lang="zh-CN" altLang="en-US" sz="1200" b="1" dirty="0" smtClean="0">
                <a:latin typeface="宋体" panose="02010600030101010101" pitchFamily="2" charset="-122"/>
                <a:ea typeface="宋体" panose="02010600030101010101" pitchFamily="2" charset="-122"/>
              </a:rPr>
              <a:t>。</a:t>
            </a:r>
            <a:endParaRPr lang="en-US" altLang="zh-CN" sz="1200" b="1" dirty="0" smtClean="0">
              <a:latin typeface="宋体" panose="02010600030101010101" pitchFamily="2" charset="-122"/>
              <a:ea typeface="宋体" panose="02010600030101010101" pitchFamily="2" charset="-122"/>
            </a:endParaRPr>
          </a:p>
          <a:p>
            <a:pPr marL="228600" indent="-228600">
              <a:lnSpc>
                <a:spcPct val="150000"/>
              </a:lnSpc>
              <a:buAutoNum type="arabicPeriod"/>
            </a:pPr>
            <a:r>
              <a:rPr lang="zh-CN" altLang="en-US" sz="1200" b="1" dirty="0" smtClean="0">
                <a:latin typeface="宋体" panose="02010600030101010101" pitchFamily="2" charset="-122"/>
                <a:ea typeface="宋体" panose="02010600030101010101" pitchFamily="2" charset="-122"/>
              </a:rPr>
              <a:t>算法</a:t>
            </a:r>
            <a:r>
              <a:rPr lang="zh-CN" altLang="en-US" sz="1200" b="1" dirty="0">
                <a:latin typeface="宋体" panose="02010600030101010101" pitchFamily="2" charset="-122"/>
                <a:ea typeface="宋体" panose="02010600030101010101" pitchFamily="2" charset="-122"/>
              </a:rPr>
              <a:t>的复用性差，如果在另一个</a:t>
            </a:r>
            <a:r>
              <a:rPr lang="zh-CN" altLang="en-US" sz="1200" b="1" dirty="0" smtClean="0">
                <a:latin typeface="宋体" panose="02010600030101010101" pitchFamily="2" charset="-122"/>
                <a:ea typeface="宋体" panose="02010600030101010101" pitchFamily="2" charset="-122"/>
              </a:rPr>
              <a:t>系统中</a:t>
            </a:r>
            <a:r>
              <a:rPr lang="zh-CN" altLang="en-US" sz="1200" b="1" dirty="0">
                <a:latin typeface="宋体" panose="02010600030101010101" pitchFamily="2" charset="-122"/>
                <a:ea typeface="宋体" panose="02010600030101010101" pitchFamily="2" charset="-122"/>
              </a:rPr>
              <a:t>需要重用某些打折算法，只能</a:t>
            </a:r>
            <a:r>
              <a:rPr lang="zh-CN" altLang="en-US" sz="1200" b="1" dirty="0" smtClean="0">
                <a:latin typeface="宋体" panose="02010600030101010101" pitchFamily="2" charset="-122"/>
                <a:ea typeface="宋体" panose="02010600030101010101" pitchFamily="2" charset="-122"/>
              </a:rPr>
              <a:t>通过复制</a:t>
            </a:r>
            <a:r>
              <a:rPr lang="zh-CN" altLang="en-US" sz="1200" b="1" dirty="0">
                <a:latin typeface="宋体" panose="02010600030101010101" pitchFamily="2" charset="-122"/>
                <a:ea typeface="宋体" panose="02010600030101010101" pitchFamily="2" charset="-122"/>
              </a:rPr>
              <a:t>粘贴来重用，无法单独重用其中的某个或某些</a:t>
            </a:r>
            <a:r>
              <a:rPr lang="zh-CN" altLang="en-US" sz="1200" b="1" dirty="0" smtClean="0">
                <a:latin typeface="宋体" panose="02010600030101010101" pitchFamily="2" charset="-122"/>
                <a:ea typeface="宋体" panose="02010600030101010101" pitchFamily="2" charset="-122"/>
              </a:rPr>
              <a:t>算法。</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4142975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完整解决方案</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4" name="图片 3"/>
          <p:cNvPicPr>
            <a:picLocks noChangeAspect="1"/>
          </p:cNvPicPr>
          <p:nvPr/>
        </p:nvPicPr>
        <p:blipFill>
          <a:blip r:embed="rId3"/>
          <a:stretch>
            <a:fillRect/>
          </a:stretch>
        </p:blipFill>
        <p:spPr>
          <a:xfrm>
            <a:off x="866138" y="995679"/>
            <a:ext cx="6740315" cy="2867725"/>
          </a:xfrm>
          <a:prstGeom prst="rect">
            <a:avLst/>
          </a:prstGeom>
        </p:spPr>
      </p:pic>
    </p:spTree>
    <p:extLst>
      <p:ext uri="{BB962C8B-B14F-4D97-AF65-F5344CB8AC3E}">
        <p14:creationId xmlns:p14="http://schemas.microsoft.com/office/powerpoint/2010/main" val="9148169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9796" y="254864"/>
            <a:ext cx="7334078" cy="255403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200" b="1" dirty="0" smtClean="0"/>
              <a:t>对开闭原则完美</a:t>
            </a:r>
            <a:r>
              <a:rPr lang="zh-CN" altLang="en-US" sz="1200" b="1" dirty="0"/>
              <a:t>支持</a:t>
            </a:r>
            <a:r>
              <a:rPr lang="zh-CN" altLang="en-US" sz="1200" b="1" dirty="0" smtClean="0"/>
              <a:t>，不</a:t>
            </a:r>
            <a:r>
              <a:rPr lang="zh-CN" altLang="en-US" sz="1200" b="1" dirty="0"/>
              <a:t>修改原有系统的基础上选择算法或</a:t>
            </a:r>
            <a:r>
              <a:rPr lang="zh-CN" altLang="en-US" sz="1200" b="1" dirty="0" smtClean="0"/>
              <a:t>行为</a:t>
            </a:r>
            <a:r>
              <a:rPr lang="zh-CN" altLang="en-US" sz="1200" b="1" dirty="0"/>
              <a:t>、</a:t>
            </a:r>
            <a:r>
              <a:rPr lang="zh-CN" altLang="en-US" sz="1200" b="1" dirty="0" smtClean="0"/>
              <a:t>灵活</a:t>
            </a:r>
            <a:r>
              <a:rPr lang="zh-CN" altLang="en-US" sz="1200" b="1" dirty="0"/>
              <a:t>地增加新的算法或行为</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提供</a:t>
            </a:r>
            <a:r>
              <a:rPr lang="zh-CN" altLang="en-US" sz="1200" b="1" dirty="0"/>
              <a:t>了管理相关的算法族的办法。策略类的等级结构定义了一个算法或行为族，恰当使用继承可以把公共的代码移到抽象策略类中，从而避免重复的代码</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提供</a:t>
            </a:r>
            <a:r>
              <a:rPr lang="zh-CN" altLang="en-US" sz="1200" b="1" dirty="0"/>
              <a:t>了一种可以替换继承关系的办法。如果不使用策略模式，那么使用算法的环境类就可能会有一些子类，每一个子类提供一种不同的算法。</a:t>
            </a:r>
            <a:r>
              <a:rPr lang="zh-CN" altLang="en-US" sz="1200" b="1" dirty="0" smtClean="0"/>
              <a:t>但是这样算法</a:t>
            </a:r>
            <a:r>
              <a:rPr lang="zh-CN" altLang="en-US" sz="1200" b="1" dirty="0"/>
              <a:t>的使用就和算法本身混在一起，不符合</a:t>
            </a:r>
            <a:r>
              <a:rPr lang="zh-CN" altLang="en-US" sz="1200" b="1" dirty="0" smtClean="0"/>
              <a:t>“单一职责原则”。</a:t>
            </a:r>
            <a:endParaRPr lang="zh-CN" altLang="en-US" sz="1200" b="1" dirty="0"/>
          </a:p>
          <a:p>
            <a:pPr marL="285750" indent="-285750">
              <a:lnSpc>
                <a:spcPct val="150000"/>
              </a:lnSpc>
              <a:buFont typeface="Wingdings" panose="05000000000000000000" pitchFamily="2" charset="2"/>
              <a:buChar char="Ø"/>
            </a:pPr>
            <a:r>
              <a:rPr lang="zh-CN" altLang="en-US" sz="1200" b="1" dirty="0" smtClean="0"/>
              <a:t>使用</a:t>
            </a:r>
            <a:r>
              <a:rPr lang="zh-CN" altLang="en-US" sz="1200" b="1" dirty="0"/>
              <a:t>策略模式可以避免多重条件选择语句。多重条件选择语句不易</a:t>
            </a:r>
            <a:r>
              <a:rPr lang="zh-CN" altLang="en-US" sz="1200" b="1" dirty="0" smtClean="0"/>
              <a:t>维护</a:t>
            </a:r>
            <a:endParaRPr lang="zh-CN" altLang="en-US" sz="1200" b="1" dirty="0"/>
          </a:p>
          <a:p>
            <a:pPr marL="285750" indent="-285750">
              <a:lnSpc>
                <a:spcPct val="150000"/>
              </a:lnSpc>
              <a:buFont typeface="Wingdings" panose="05000000000000000000" pitchFamily="2" charset="2"/>
              <a:buChar char="Ø"/>
            </a:pPr>
            <a:r>
              <a:rPr lang="zh-CN" altLang="en-US" sz="1200" b="1" dirty="0" smtClean="0"/>
              <a:t>策略</a:t>
            </a:r>
            <a:r>
              <a:rPr lang="zh-CN" altLang="en-US" sz="1200" b="1" dirty="0"/>
              <a:t>模式提供了一种算法的复用机制，由于将算法单独提取出来封装在策略类中，因此不同的环境类可以方便地复用这些策略类。</a:t>
            </a:r>
            <a:endParaRPr lang="zh-CN" altLang="en-US" sz="12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79</a:t>
            </a:fld>
            <a:endParaRPr lang="zh-CN" altLang="en-US" dirty="0">
              <a:solidFill>
                <a:prstClr val="black">
                  <a:tint val="75000"/>
                </a:prstClr>
              </a:solidFill>
            </a:endParaRPr>
          </a:p>
        </p:txBody>
      </p:sp>
      <p:sp>
        <p:nvSpPr>
          <p:cNvPr id="5" name="矩形 4"/>
          <p:cNvSpPr/>
          <p:nvPr/>
        </p:nvSpPr>
        <p:spPr>
          <a:xfrm>
            <a:off x="487353" y="254864"/>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1165337" y="252591"/>
            <a:ext cx="652917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979796" y="3081994"/>
            <a:ext cx="7467427" cy="1477328"/>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200" b="1" dirty="0" smtClean="0"/>
              <a:t>客户端</a:t>
            </a:r>
            <a:r>
              <a:rPr lang="zh-CN" altLang="en-US" sz="1200" b="1" dirty="0"/>
              <a:t>必须知道所有的策略类，并自行决定使用哪一个策略类。这就意味着客户端必须理解这些算法的区别，以便适时选择恰当的算法。换言之，策略模式只适用于客户端知道所有的算法或行为的情况</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策略</a:t>
            </a:r>
            <a:r>
              <a:rPr lang="zh-CN" altLang="en-US" sz="1200" b="1" dirty="0"/>
              <a:t>模式将造成系统产生很多具体策略类，任何细小的变化都将导致系统要增加一个新的具体策略类</a:t>
            </a:r>
            <a:r>
              <a:rPr lang="zh-CN" altLang="en-US" sz="1200" b="1" dirty="0" smtClean="0"/>
              <a:t>。</a:t>
            </a:r>
            <a:endParaRPr lang="en-US" altLang="zh-CN" sz="1200" b="1" dirty="0" smtClean="0"/>
          </a:p>
          <a:p>
            <a:pPr marL="285750" indent="-285750">
              <a:lnSpc>
                <a:spcPct val="150000"/>
              </a:lnSpc>
              <a:buFont typeface="Wingdings" panose="05000000000000000000" pitchFamily="2" charset="2"/>
              <a:buChar char="Ø"/>
            </a:pPr>
            <a:r>
              <a:rPr lang="zh-CN" altLang="en-US" sz="1200" b="1" dirty="0" smtClean="0"/>
              <a:t>无法</a:t>
            </a:r>
            <a:r>
              <a:rPr lang="zh-CN" altLang="en-US" sz="1200" b="1" dirty="0"/>
              <a:t>同时在客户端使用多个策略类，也就是说，在使用策略模式时，客户端每次只能使用一个策略类，不支持使用一个策略类完成部分功能后再使用另一个策略类来完成剩余功能的情况。</a:t>
            </a:r>
            <a:endParaRPr lang="zh-CN" altLang="en-US" sz="1200" b="1" dirty="0" smtClean="0"/>
          </a:p>
        </p:txBody>
      </p:sp>
      <p:sp>
        <p:nvSpPr>
          <p:cNvPr id="14" name="矩形 13"/>
          <p:cNvSpPr/>
          <p:nvPr/>
        </p:nvSpPr>
        <p:spPr>
          <a:xfrm>
            <a:off x="343119" y="3103019"/>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1165337" y="3029566"/>
            <a:ext cx="691525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49574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049867" y="1252044"/>
            <a:ext cx="3771900" cy="1762125"/>
          </a:xfrm>
          <a:prstGeom prst="rect">
            <a:avLst/>
          </a:prstGeom>
        </p:spPr>
      </p:pic>
      <p:sp>
        <p:nvSpPr>
          <p:cNvPr id="3" name="文本占位符 2"/>
          <p:cNvSpPr>
            <a:spLocks noGrp="1"/>
          </p:cNvSpPr>
          <p:nvPr>
            <p:ph type="body" sz="quarter" idx="13"/>
          </p:nvPr>
        </p:nvSpPr>
        <p:spPr>
          <a:xfrm>
            <a:off x="5181922" y="1185491"/>
            <a:ext cx="3876675" cy="2132479"/>
          </a:xfrm>
        </p:spPr>
        <p:txBody>
          <a:bodyPr/>
          <a:lstStyle/>
          <a:p>
            <a:pPr marL="0" indent="0">
              <a:buNone/>
            </a:pPr>
            <a:r>
              <a:rPr lang="zh-CN" altLang="en-US" dirty="0" smtClean="0"/>
              <a:t>什么叫单一对象呢？举个例子，不管是文件夹还是文件，对于调用者来说都是一个单一的对象，调用者不需要知道这个对象是什么类型的，只要调用抽象类的方法即可对这个单一对象进行处理。</a:t>
            </a:r>
            <a:endParaRPr lang="zh-CN" altLang="en-US" dirty="0"/>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8</a:t>
            </a:fld>
            <a:endParaRPr lang="zh-CN" altLang="en-US">
              <a:solidFill>
                <a:prstClr val="black">
                  <a:tint val="75000"/>
                </a:prstClr>
              </a:solidFill>
            </a:endParaRPr>
          </a:p>
        </p:txBody>
      </p:sp>
      <p:sp>
        <p:nvSpPr>
          <p:cNvPr id="6" name="文本框 5"/>
          <p:cNvSpPr txBox="1"/>
          <p:nvPr/>
        </p:nvSpPr>
        <p:spPr>
          <a:xfrm>
            <a:off x="546703" y="347534"/>
            <a:ext cx="7219568" cy="461665"/>
          </a:xfrm>
          <a:prstGeom prst="rect">
            <a:avLst/>
          </a:prstGeom>
          <a:noFill/>
          <a:ln>
            <a:solidFill>
              <a:schemeClr val="tx1"/>
            </a:solidFill>
          </a:ln>
        </p:spPr>
        <p:txBody>
          <a:bodyPr wrap="square" rtlCol="0">
            <a:spAutoFit/>
          </a:bodyPr>
          <a:lstStyle/>
          <a:p>
            <a:r>
              <a:rPr lang="zh-CN" altLang="en-US" sz="1200" b="1" dirty="0" smtClean="0"/>
              <a:t>组合模式</a:t>
            </a:r>
            <a:r>
              <a:rPr lang="zh-CN" altLang="en-US" sz="1200" b="1" dirty="0"/>
              <a:t>也</a:t>
            </a:r>
            <a:r>
              <a:rPr lang="zh-CN" altLang="en-US" sz="1200" b="1" dirty="0" smtClean="0"/>
              <a:t>可以说是部分</a:t>
            </a:r>
            <a:r>
              <a:rPr lang="en-US" altLang="zh-CN" sz="1200" b="1" dirty="0"/>
              <a:t>-</a:t>
            </a:r>
            <a:r>
              <a:rPr lang="zh-CN" altLang="en-US" sz="1200" b="1" dirty="0"/>
              <a:t>整体模式。是用于把一组类似的对象当作一个单一的对象。组合模式依据的是树形结构来组合对象，用来表示“部分或者是整体”的层次</a:t>
            </a:r>
            <a:r>
              <a:rPr lang="zh-CN" altLang="en-US" sz="1200" b="1" dirty="0" smtClean="0"/>
              <a:t>。</a:t>
            </a:r>
            <a:endParaRPr lang="zh-CN" altLang="en-US" sz="1200" b="1" dirty="0"/>
          </a:p>
        </p:txBody>
      </p:sp>
    </p:spTree>
    <p:extLst>
      <p:ext uri="{BB962C8B-B14F-4D97-AF65-F5344CB8AC3E}">
        <p14:creationId xmlns:p14="http://schemas.microsoft.com/office/powerpoint/2010/main" val="72621473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9131" y="218838"/>
            <a:ext cx="2694290"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80</a:t>
            </a:fld>
            <a:endParaRPr lang="zh-CN" altLang="en-US">
              <a:solidFill>
                <a:prstClr val="black">
                  <a:tint val="75000"/>
                </a:prstClr>
              </a:solidFill>
            </a:endParaRPr>
          </a:p>
        </p:txBody>
      </p:sp>
      <p:sp>
        <p:nvSpPr>
          <p:cNvPr id="6" name="文本占位符 1"/>
          <p:cNvSpPr>
            <a:spLocks noGrp="1"/>
          </p:cNvSpPr>
          <p:nvPr>
            <p:ph type="body" sz="quarter" idx="10"/>
          </p:nvPr>
        </p:nvSpPr>
        <p:spPr>
          <a:xfrm>
            <a:off x="2922329" y="1102759"/>
            <a:ext cx="2279591" cy="3259268"/>
          </a:xfrm>
        </p:spPr>
        <p:txBody>
          <a:bodyPr>
            <a:normAutofit/>
          </a:bodyPr>
          <a:lstStyle/>
          <a:p>
            <a:r>
              <a:rPr lang="zh-CN" altLang="en-US" sz="1800" dirty="0">
                <a:latin typeface="微软雅黑" panose="020B0503020204020204" pitchFamily="34" charset="-122"/>
                <a:ea typeface="微软雅黑" panose="020B0503020204020204" pitchFamily="34" charset="-122"/>
              </a:rPr>
              <a:t>解释器模式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迭代器模式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中介者模式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备忘录模式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观察者模式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状态模式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策略模式</a:t>
            </a:r>
            <a:endParaRPr lang="en-US" altLang="zh-CN" sz="1800" dirty="0">
              <a:latin typeface="微软雅黑" panose="020B0503020204020204" pitchFamily="34" charset="-122"/>
              <a:ea typeface="微软雅黑" panose="020B0503020204020204" pitchFamily="34" charset="-122"/>
            </a:endParaRPr>
          </a:p>
          <a:p>
            <a:r>
              <a:rPr lang="zh-CN" altLang="en-US" sz="1800" dirty="0">
                <a:solidFill>
                  <a:schemeClr val="tx1"/>
                </a:solidFill>
                <a:latin typeface="微软雅黑" panose="020B0503020204020204" pitchFamily="34" charset="-122"/>
                <a:ea typeface="微软雅黑" panose="020B0503020204020204" pitchFamily="34" charset="-122"/>
              </a:rPr>
              <a:t>模板方法模式</a:t>
            </a:r>
            <a:endParaRPr lang="en-US" altLang="zh-CN" sz="1800" dirty="0">
              <a:solidFill>
                <a:schemeClr val="tx1"/>
              </a:solidFill>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访问者模式</a:t>
            </a:r>
            <a:endParaRPr 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212256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模板方法模式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121813" y="602698"/>
            <a:ext cx="6720261" cy="2282742"/>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在现实生活中，很多事情都包含几个实现步骤，例如请客吃饭，无论吃什么，一般都包含点单、吃东西、买单等几个</a:t>
            </a:r>
            <a:r>
              <a:rPr lang="zh-CN" altLang="en-US" sz="1200" b="1" dirty="0" smtClean="0">
                <a:latin typeface="宋体" panose="02010600030101010101" pitchFamily="2" charset="-122"/>
                <a:ea typeface="宋体" panose="02010600030101010101" pitchFamily="2" charset="-122"/>
              </a:rPr>
              <a:t>步骤。</a:t>
            </a:r>
            <a:endParaRPr lang="en-US" altLang="zh-CN" sz="1200" b="1" dirty="0" smtClean="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 在软件开发中，有时也会遇到类似的情况，某个方法的实现需要多个步骤（类似“请客”），其中有些步骤是固定的（类似“点单”和“买单”），而有些步骤并不固定，存在可变性（类似“吃东西”）。为了提高代码的复用性和系统的灵活性，可以使用一种称之为模板方法模式的设计模式来对这类情况进行</a:t>
            </a:r>
            <a:r>
              <a:rPr lang="zh-CN" altLang="en-US" sz="1200" b="1" dirty="0" smtClean="0">
                <a:latin typeface="宋体" panose="02010600030101010101" pitchFamily="2" charset="-122"/>
                <a:ea typeface="宋体" panose="02010600030101010101" pitchFamily="2" charset="-122"/>
              </a:rPr>
              <a:t>设计。</a:t>
            </a:r>
            <a:r>
              <a:rPr lang="zh-CN" altLang="en-US" sz="1200" b="1" dirty="0">
                <a:latin typeface="宋体" panose="02010600030101010101" pitchFamily="2" charset="-122"/>
                <a:ea typeface="宋体" panose="02010600030101010101" pitchFamily="2" charset="-122"/>
              </a:rPr>
              <a:t>在模板方法模式中，可以将相同的代码放在父类中，例如将模板方法“请客”以及基本方法“点单”和“买单”的实现放在父类中，而对于基本方法“吃东西”，在父类中只做一个声明，将其具体实现放在不同的子</a:t>
            </a:r>
            <a:r>
              <a:rPr lang="zh-CN" altLang="en-US" sz="1200" b="1" dirty="0" smtClean="0">
                <a:latin typeface="宋体" panose="02010600030101010101" pitchFamily="2" charset="-122"/>
                <a:ea typeface="宋体" panose="02010600030101010101" pitchFamily="2" charset="-122"/>
              </a:rPr>
              <a:t>类</a:t>
            </a:r>
            <a:r>
              <a:rPr lang="zh-CN" altLang="en-US" sz="1200" b="1" dirty="0">
                <a:latin typeface="宋体" panose="02010600030101010101" pitchFamily="2" charset="-122"/>
                <a:ea typeface="宋体" panose="02010600030101010101" pitchFamily="2" charset="-122"/>
              </a:rPr>
              <a:t>中</a:t>
            </a:r>
            <a:r>
              <a:rPr lang="zh-CN" altLang="en-US" sz="1200" b="1" dirty="0" smtClean="0">
                <a:latin typeface="宋体" panose="02010600030101010101" pitchFamily="2" charset="-122"/>
                <a:ea typeface="宋体" panose="02010600030101010101" pitchFamily="2" charset="-122"/>
              </a:rPr>
              <a:t>。</a:t>
            </a:r>
            <a:endParaRPr lang="en-US" altLang="zh-CN" sz="1200" b="1" dirty="0">
              <a:latin typeface="宋体" panose="02010600030101010101" pitchFamily="2" charset="-122"/>
              <a:ea typeface="宋体" panose="02010600030101010101" pitchFamily="2" charset="-122"/>
            </a:endParaRPr>
          </a:p>
        </p:txBody>
      </p:sp>
      <p:sp>
        <p:nvSpPr>
          <p:cNvPr id="7" name="矩形 6"/>
          <p:cNvSpPr/>
          <p:nvPr/>
        </p:nvSpPr>
        <p:spPr>
          <a:xfrm>
            <a:off x="1121813" y="3039660"/>
            <a:ext cx="6222825" cy="646331"/>
          </a:xfrm>
          <a:prstGeom prst="rect">
            <a:avLst/>
          </a:prstGeom>
        </p:spPr>
        <p:txBody>
          <a:bodyPr wrap="square">
            <a:spAutoFit/>
          </a:bodyPr>
          <a:lstStyle/>
          <a:p>
            <a:r>
              <a:rPr lang="zh-CN" altLang="en-US" sz="1200" b="1" dirty="0">
                <a:solidFill>
                  <a:srgbClr val="FF0000"/>
                </a:solidFill>
              </a:rPr>
              <a:t>模板方法模式：</a:t>
            </a:r>
            <a:r>
              <a:rPr lang="zh-CN" altLang="en-US" sz="1200" b="1" dirty="0"/>
              <a:t>定义一个操作中算法的框架，而将一些步骤延迟到子类中。模板方法模式使得子类可以不改变一个算法的结构即可重定义该算法的某些特定步骤</a:t>
            </a:r>
            <a:r>
              <a:rPr lang="zh-CN" altLang="en-US" sz="1200" b="1" dirty="0" smtClean="0"/>
              <a:t>。</a:t>
            </a:r>
            <a:endParaRPr lang="en-US" altLang="zh-CN" sz="1200" b="1" dirty="0" smtClean="0"/>
          </a:p>
          <a:p>
            <a:r>
              <a:rPr lang="zh-CN" altLang="en-US" sz="1200" b="1" dirty="0"/>
              <a:t>模板方法模式是一种</a:t>
            </a:r>
            <a:r>
              <a:rPr lang="zh-CN" altLang="en-US" sz="1200" b="1" dirty="0">
                <a:solidFill>
                  <a:schemeClr val="accent5"/>
                </a:solidFill>
              </a:rPr>
              <a:t>基于继承</a:t>
            </a:r>
            <a:r>
              <a:rPr lang="zh-CN" altLang="en-US" sz="1200" b="1" dirty="0"/>
              <a:t>的代码复用技术，它是一</a:t>
            </a:r>
            <a:r>
              <a:rPr lang="zh-CN" altLang="en-US" sz="1200" b="1" dirty="0">
                <a:solidFill>
                  <a:srgbClr val="FF0000"/>
                </a:solidFill>
              </a:rPr>
              <a:t>种类行为型模式</a:t>
            </a:r>
            <a:r>
              <a:rPr lang="zh-CN" altLang="en-US" sz="1200" b="1" dirty="0"/>
              <a:t>。</a:t>
            </a:r>
          </a:p>
        </p:txBody>
      </p:sp>
    </p:spTree>
    <p:extLst>
      <p:ext uri="{BB962C8B-B14F-4D97-AF65-F5344CB8AC3E}">
        <p14:creationId xmlns:p14="http://schemas.microsoft.com/office/powerpoint/2010/main" val="93133043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模板方法模式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stretch>
            <a:fillRect/>
          </a:stretch>
        </p:blipFill>
        <p:spPr>
          <a:xfrm>
            <a:off x="378329" y="807981"/>
            <a:ext cx="4103616" cy="2941320"/>
          </a:xfrm>
          <a:prstGeom prst="rect">
            <a:avLst/>
          </a:prstGeom>
        </p:spPr>
      </p:pic>
      <p:sp>
        <p:nvSpPr>
          <p:cNvPr id="9" name="文本框 8"/>
          <p:cNvSpPr txBox="1"/>
          <p:nvPr/>
        </p:nvSpPr>
        <p:spPr>
          <a:xfrm>
            <a:off x="4713147" y="564141"/>
            <a:ext cx="2884649" cy="1785104"/>
          </a:xfrm>
          <a:prstGeom prst="rect">
            <a:avLst/>
          </a:prstGeom>
          <a:noFill/>
          <a:ln>
            <a:solidFill>
              <a:schemeClr val="tx1"/>
            </a:solidFill>
          </a:ln>
        </p:spPr>
        <p:txBody>
          <a:bodyPr wrap="square" rtlCol="0">
            <a:spAutoFit/>
          </a:bodyPr>
          <a:lstStyle/>
          <a:p>
            <a:r>
              <a:rPr lang="en-US" altLang="zh-CN" sz="1100" b="1" dirty="0" err="1">
                <a:solidFill>
                  <a:srgbClr val="FF0000"/>
                </a:solidFill>
              </a:rPr>
              <a:t>AbstractClass</a:t>
            </a:r>
            <a:r>
              <a:rPr lang="zh-CN" altLang="en-US" sz="1100" b="1" dirty="0">
                <a:solidFill>
                  <a:srgbClr val="FF0000"/>
                </a:solidFill>
              </a:rPr>
              <a:t>（抽象类）</a:t>
            </a:r>
            <a:r>
              <a:rPr lang="zh-CN" altLang="en-US" sz="1100" dirty="0" smtClean="0"/>
              <a:t>：</a:t>
            </a:r>
            <a:endParaRPr lang="en-US" altLang="zh-CN" sz="1100" dirty="0" smtClean="0"/>
          </a:p>
          <a:p>
            <a:r>
              <a:rPr lang="zh-CN" altLang="en-US" sz="1100" dirty="0"/>
              <a:t>在抽象类中定义了一系列基本</a:t>
            </a:r>
            <a:r>
              <a:rPr lang="zh-CN" altLang="en-US" sz="1100" dirty="0" smtClean="0"/>
              <a:t>操作，</a:t>
            </a:r>
            <a:r>
              <a:rPr lang="zh-CN" altLang="en-US" sz="1100" dirty="0"/>
              <a:t>这些基本操作可以是具体的，也可以是抽象的，每一个基本操作对应算法的一个步骤，在其子类中可以重定义或实现这些步骤。同时，在抽象类中实现了一个模板</a:t>
            </a:r>
            <a:r>
              <a:rPr lang="zh-CN" altLang="en-US" sz="1100" dirty="0" smtClean="0"/>
              <a:t>方法，</a:t>
            </a:r>
            <a:r>
              <a:rPr lang="zh-CN" altLang="en-US" sz="1100" dirty="0"/>
              <a:t>用于定义一个算法的框架，模板方法不仅可以调用在抽象类中实现的基本方法，也可以调用在抽象类的子类中实现的基本方法，还可以调用其他对象中的方法。</a:t>
            </a:r>
          </a:p>
        </p:txBody>
      </p:sp>
      <p:sp>
        <p:nvSpPr>
          <p:cNvPr id="10" name="文本框 9"/>
          <p:cNvSpPr txBox="1"/>
          <p:nvPr/>
        </p:nvSpPr>
        <p:spPr>
          <a:xfrm>
            <a:off x="4787652" y="2722702"/>
            <a:ext cx="2884649" cy="938719"/>
          </a:xfrm>
          <a:prstGeom prst="rect">
            <a:avLst/>
          </a:prstGeom>
          <a:noFill/>
          <a:ln>
            <a:solidFill>
              <a:schemeClr val="tx1"/>
            </a:solidFill>
          </a:ln>
        </p:spPr>
        <p:txBody>
          <a:bodyPr wrap="square" rtlCol="0">
            <a:spAutoFit/>
          </a:bodyPr>
          <a:lstStyle/>
          <a:p>
            <a:r>
              <a:rPr lang="en-US" altLang="zh-CN" sz="1100" b="1" dirty="0" err="1">
                <a:solidFill>
                  <a:srgbClr val="FF0000"/>
                </a:solidFill>
              </a:rPr>
              <a:t>ConcreteClass</a:t>
            </a:r>
            <a:r>
              <a:rPr lang="zh-CN" altLang="en-US" sz="1100" b="1" dirty="0">
                <a:solidFill>
                  <a:srgbClr val="FF0000"/>
                </a:solidFill>
              </a:rPr>
              <a:t>（具体子类</a:t>
            </a:r>
            <a:r>
              <a:rPr lang="zh-CN" altLang="en-US" sz="1100" dirty="0" smtClean="0">
                <a:solidFill>
                  <a:srgbClr val="FF0000"/>
                </a:solidFill>
              </a:rPr>
              <a:t>）</a:t>
            </a:r>
            <a:r>
              <a:rPr lang="zh-CN" altLang="en-US" sz="1100" dirty="0" smtClean="0"/>
              <a:t>：</a:t>
            </a:r>
            <a:endParaRPr lang="en-US" altLang="zh-CN" sz="1100" dirty="0" smtClean="0"/>
          </a:p>
          <a:p>
            <a:r>
              <a:rPr lang="zh-CN" altLang="en-US" sz="1100" dirty="0"/>
              <a:t>它是抽象类的子类，用于实现在父类中声明的抽象基本操作以完成子类特定算法的步骤，也可以覆盖在父类中已经实现的具体基本操作</a:t>
            </a:r>
            <a:r>
              <a:rPr lang="zh-CN" altLang="en-US" sz="1100" dirty="0" smtClean="0"/>
              <a:t>。</a:t>
            </a:r>
            <a:endParaRPr lang="zh-CN" altLang="en-US" sz="1100" dirty="0"/>
          </a:p>
        </p:txBody>
      </p:sp>
    </p:spTree>
    <p:extLst>
      <p:ext uri="{BB962C8B-B14F-4D97-AF65-F5344CB8AC3E}">
        <p14:creationId xmlns:p14="http://schemas.microsoft.com/office/powerpoint/2010/main" val="279232986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8526" y="104584"/>
            <a:ext cx="3944307" cy="741839"/>
          </a:xfrm>
        </p:spPr>
        <p:txBody>
          <a:bodyPr/>
          <a:lstStyle/>
          <a:p>
            <a:r>
              <a:rPr lang="zh-CN" altLang="en-US" dirty="0"/>
              <a:t>模板方法模式</a:t>
            </a:r>
          </a:p>
        </p:txBody>
      </p:sp>
      <p:sp>
        <p:nvSpPr>
          <p:cNvPr id="3" name="文本占位符 2"/>
          <p:cNvSpPr>
            <a:spLocks noGrp="1"/>
          </p:cNvSpPr>
          <p:nvPr>
            <p:ph type="body" sz="quarter" idx="13"/>
          </p:nvPr>
        </p:nvSpPr>
        <p:spPr>
          <a:xfrm>
            <a:off x="490860" y="1631648"/>
            <a:ext cx="7403253" cy="1707124"/>
          </a:xfrm>
        </p:spPr>
        <p:txBody>
          <a:bodyPr>
            <a:noAutofit/>
          </a:bodyPr>
          <a:lstStyle/>
          <a:p>
            <a:pPr marL="0" indent="0">
              <a:buNone/>
            </a:pPr>
            <a:endParaRPr lang="en-US" altLang="zh-CN" dirty="0" smtClean="0"/>
          </a:p>
          <a:p>
            <a:pPr marL="0" indent="0">
              <a:buNone/>
            </a:pPr>
            <a:r>
              <a:rPr lang="en-US" altLang="zh-CN" b="1" dirty="0" smtClean="0">
                <a:solidFill>
                  <a:srgbClr val="FF0000"/>
                </a:solidFill>
              </a:rPr>
              <a:t>2.</a:t>
            </a:r>
            <a:r>
              <a:rPr lang="zh-CN" altLang="en-US" b="1" dirty="0" smtClean="0">
                <a:solidFill>
                  <a:srgbClr val="FF0000"/>
                </a:solidFill>
              </a:rPr>
              <a:t>基本方法</a:t>
            </a:r>
            <a:endParaRPr lang="en-US" altLang="zh-CN" b="1" dirty="0">
              <a:solidFill>
                <a:srgbClr val="FF0000"/>
              </a:solidFill>
            </a:endParaRPr>
          </a:p>
          <a:p>
            <a:pPr marL="0" indent="0">
              <a:buNone/>
            </a:pPr>
            <a:r>
              <a:rPr lang="zh-CN" altLang="en-US" dirty="0" smtClean="0"/>
              <a:t>基本</a:t>
            </a:r>
            <a:r>
              <a:rPr lang="zh-CN" altLang="en-US" dirty="0"/>
              <a:t>方法是实现算法各个步骤的方法，是模板方法的组成部分。基本方法又可以分为三种：抽象方法</a:t>
            </a:r>
            <a:r>
              <a:rPr lang="en-US" altLang="zh-CN" dirty="0"/>
              <a:t>(Abstract Method)</a:t>
            </a:r>
            <a:r>
              <a:rPr lang="zh-CN" altLang="en-US" dirty="0"/>
              <a:t>、具体方法</a:t>
            </a:r>
            <a:r>
              <a:rPr lang="en-US" altLang="zh-CN" dirty="0"/>
              <a:t>(Concrete Method)</a:t>
            </a:r>
            <a:r>
              <a:rPr lang="zh-CN" altLang="en-US" dirty="0"/>
              <a:t>和钩子方法</a:t>
            </a:r>
            <a:r>
              <a:rPr lang="en-US" altLang="zh-CN" dirty="0"/>
              <a:t>(Hook Method)</a:t>
            </a:r>
            <a:r>
              <a:rPr lang="zh-CN" altLang="en-US" dirty="0"/>
              <a:t>。</a:t>
            </a:r>
          </a:p>
          <a:p>
            <a:pPr marL="0" indent="0">
              <a:buNone/>
            </a:pPr>
            <a:r>
              <a:rPr lang="zh-CN" altLang="en-US" dirty="0" smtClean="0"/>
              <a:t>  </a:t>
            </a:r>
            <a:r>
              <a:rPr lang="en-US" altLang="zh-CN" dirty="0"/>
              <a:t>(1) </a:t>
            </a:r>
            <a:r>
              <a:rPr lang="zh-CN" altLang="en-US" dirty="0">
                <a:solidFill>
                  <a:srgbClr val="FF0000"/>
                </a:solidFill>
              </a:rPr>
              <a:t>抽象方法</a:t>
            </a:r>
            <a:r>
              <a:rPr lang="zh-CN" altLang="en-US" dirty="0"/>
              <a:t>：一个抽象方法由抽象类声明、由其具体子类实现</a:t>
            </a:r>
            <a:r>
              <a:rPr lang="zh-CN" altLang="en-US" dirty="0" smtClean="0"/>
              <a:t>。</a:t>
            </a:r>
            <a:endParaRPr lang="en-US" altLang="zh-CN" dirty="0" smtClean="0"/>
          </a:p>
          <a:p>
            <a:pPr marL="0" indent="0">
              <a:buNone/>
            </a:pPr>
            <a:r>
              <a:rPr lang="zh-CN" altLang="en-US" dirty="0" smtClean="0"/>
              <a:t>  </a:t>
            </a:r>
            <a:r>
              <a:rPr lang="en-US" altLang="zh-CN" dirty="0"/>
              <a:t>(2) </a:t>
            </a:r>
            <a:r>
              <a:rPr lang="zh-CN" altLang="en-US" dirty="0">
                <a:solidFill>
                  <a:srgbClr val="FF0000"/>
                </a:solidFill>
              </a:rPr>
              <a:t>具体方法</a:t>
            </a:r>
            <a:r>
              <a:rPr lang="zh-CN" altLang="en-US" dirty="0"/>
              <a:t>：一个具体方法由一个抽象类或具体类声明并实现，其子类可以进行覆盖也可以直接继承。</a:t>
            </a:r>
          </a:p>
          <a:p>
            <a:pPr marL="0" indent="0">
              <a:buNone/>
            </a:pPr>
            <a:r>
              <a:rPr lang="en-US" altLang="zh-CN" dirty="0" smtClean="0"/>
              <a:t>  (</a:t>
            </a:r>
            <a:r>
              <a:rPr lang="en-US" altLang="zh-CN" dirty="0"/>
              <a:t>3) </a:t>
            </a:r>
            <a:r>
              <a:rPr lang="zh-CN" altLang="en-US" dirty="0">
                <a:solidFill>
                  <a:srgbClr val="FF0000"/>
                </a:solidFill>
              </a:rPr>
              <a:t>钩子方法</a:t>
            </a:r>
            <a:r>
              <a:rPr lang="zh-CN" altLang="en-US" dirty="0"/>
              <a:t>：一个钩子方法由一个抽象类或具体类声明并实现，而其子类可能会加以扩展。通常在父类中给出的实现是一个空实现（</a:t>
            </a:r>
            <a:r>
              <a:rPr lang="zh-CN" altLang="en-US" dirty="0" smtClean="0"/>
              <a:t>可定义</a:t>
            </a:r>
            <a:r>
              <a:rPr lang="zh-CN" altLang="en-US" dirty="0"/>
              <a:t>为虚函数），并以该空实现作为方法的默认实现，当然钩子方法也可以提供一个非空的默认实现</a:t>
            </a:r>
            <a:r>
              <a:rPr lang="zh-CN" altLang="en-US" dirty="0" smtClean="0"/>
              <a:t>。通过钩子方法可以使子类控制</a:t>
            </a:r>
            <a:r>
              <a:rPr lang="zh-CN" altLang="en-US" dirty="0"/>
              <a:t>父类</a:t>
            </a:r>
            <a:r>
              <a:rPr lang="zh-CN" altLang="en-US" dirty="0" smtClean="0"/>
              <a:t>，在程序运行时，具体</a:t>
            </a:r>
            <a:r>
              <a:rPr lang="zh-CN" altLang="en-US" dirty="0"/>
              <a:t>子类的基本方法将覆盖父类中定义的基本方法，子类的钩子方法也将覆盖父类的钩子方法，从而可以通过在子类中实现的钩子方法对父类方法的执行进行约束，实现子类对父类行为的反向控制。</a:t>
            </a: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83</a:t>
            </a:fld>
            <a:endParaRPr lang="zh-CN" altLang="en-US">
              <a:solidFill>
                <a:prstClr val="black">
                  <a:tint val="75000"/>
                </a:prstClr>
              </a:solidFill>
            </a:endParaRPr>
          </a:p>
        </p:txBody>
      </p:sp>
      <p:sp>
        <p:nvSpPr>
          <p:cNvPr id="5" name="文本框 4"/>
          <p:cNvSpPr txBox="1"/>
          <p:nvPr/>
        </p:nvSpPr>
        <p:spPr>
          <a:xfrm>
            <a:off x="490860" y="550481"/>
            <a:ext cx="7078133" cy="938719"/>
          </a:xfrm>
          <a:prstGeom prst="rect">
            <a:avLst/>
          </a:prstGeom>
          <a:noFill/>
        </p:spPr>
        <p:txBody>
          <a:bodyPr wrap="square" rtlCol="0">
            <a:spAutoFit/>
          </a:bodyPr>
          <a:lstStyle/>
          <a:p>
            <a:r>
              <a:rPr lang="en-US" altLang="zh-CN" sz="1100" b="1" dirty="0">
                <a:solidFill>
                  <a:srgbClr val="FF0000"/>
                </a:solidFill>
                <a:latin typeface="Times New Roman" panose="02020603050405020304" pitchFamily="18" charset="0"/>
                <a:ea typeface="宋体" panose="02010600030101010101" pitchFamily="2" charset="-122"/>
              </a:rPr>
              <a:t>1. </a:t>
            </a:r>
            <a:r>
              <a:rPr lang="zh-CN" altLang="en-US" sz="1100" b="1" dirty="0">
                <a:solidFill>
                  <a:srgbClr val="FF0000"/>
                </a:solidFill>
                <a:latin typeface="Times New Roman" panose="02020603050405020304" pitchFamily="18" charset="0"/>
                <a:ea typeface="宋体" panose="02010600030101010101" pitchFamily="2" charset="-122"/>
              </a:rPr>
              <a:t>模板</a:t>
            </a:r>
            <a:r>
              <a:rPr lang="zh-CN" altLang="en-US" sz="1100" b="1" dirty="0" smtClean="0">
                <a:solidFill>
                  <a:srgbClr val="FF0000"/>
                </a:solidFill>
                <a:latin typeface="Times New Roman" panose="02020603050405020304" pitchFamily="18" charset="0"/>
                <a:ea typeface="宋体" panose="02010600030101010101" pitchFamily="2" charset="-122"/>
              </a:rPr>
              <a:t>方法</a:t>
            </a:r>
            <a:endParaRPr lang="zh-CN" altLang="en-US" sz="1100" b="1" dirty="0">
              <a:solidFill>
                <a:srgbClr val="FF0000"/>
              </a:solidFill>
              <a:latin typeface="Times New Roman" panose="02020603050405020304" pitchFamily="18" charset="0"/>
              <a:ea typeface="宋体" panose="02010600030101010101" pitchFamily="2" charset="-122"/>
            </a:endParaRPr>
          </a:p>
          <a:p>
            <a:r>
              <a:rPr lang="zh-CN" altLang="en-US" sz="1100" dirty="0">
                <a:latin typeface="Times New Roman" panose="02020603050405020304" pitchFamily="18" charset="0"/>
                <a:ea typeface="宋体" panose="02010600030101010101" pitchFamily="2" charset="-122"/>
              </a:rPr>
              <a:t>       一个模板方法是定义在抽象类中的、把基本操作方法组合在一起形成一个总算法或一个总行为的方法。这个模板方法定义在抽象类中，并由子类不加以修改地完全继承下来。模板方法是一个具体方法，它给出了一个顶层逻辑框架，而逻辑的组成步骤在抽象类中可以是具体方法，也可以是抽象方法。由于模板方法是具体方法，因此模板方法模式中的抽象层只能是抽象类，而不是接口。</a:t>
            </a:r>
          </a:p>
        </p:txBody>
      </p:sp>
    </p:spTree>
    <p:extLst>
      <p:ext uri="{BB962C8B-B14F-4D97-AF65-F5344CB8AC3E}">
        <p14:creationId xmlns:p14="http://schemas.microsoft.com/office/powerpoint/2010/main" val="34853723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模板方法模式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121813" y="602698"/>
            <a:ext cx="6720261" cy="2282742"/>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 某软件公司欲为某银行的业务支撑系统开发一个利息计算模块，利息计算流程如下</a:t>
            </a:r>
            <a:r>
              <a:rPr lang="zh-CN" altLang="en-US" sz="1200" b="1" dirty="0" smtClean="0">
                <a:latin typeface="宋体" panose="02010600030101010101" pitchFamily="2" charset="-122"/>
                <a:ea typeface="宋体" panose="02010600030101010101" pitchFamily="2" charset="-122"/>
              </a:rPr>
              <a:t>：</a:t>
            </a:r>
            <a:endParaRPr lang="zh-CN" altLang="en-US"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      </a:t>
            </a:r>
            <a:r>
              <a:rPr lang="en-US" altLang="zh-CN" sz="1200" b="1" dirty="0">
                <a:latin typeface="宋体" panose="02010600030101010101" pitchFamily="2" charset="-122"/>
                <a:ea typeface="宋体" panose="02010600030101010101" pitchFamily="2" charset="-122"/>
              </a:rPr>
              <a:t>(1) </a:t>
            </a:r>
            <a:r>
              <a:rPr lang="zh-CN" altLang="en-US" sz="1200" b="1" dirty="0">
                <a:latin typeface="宋体" panose="02010600030101010101" pitchFamily="2" charset="-122"/>
                <a:ea typeface="宋体" panose="02010600030101010101" pitchFamily="2" charset="-122"/>
              </a:rPr>
              <a:t>系统根据账号和密码验证用户信息，如果用户信息错误，系统显示出错提示</a:t>
            </a:r>
            <a:r>
              <a:rPr lang="zh-CN" altLang="en-US" sz="1200" b="1" dirty="0" smtClean="0">
                <a:latin typeface="宋体" panose="02010600030101010101" pitchFamily="2" charset="-122"/>
                <a:ea typeface="宋体" panose="02010600030101010101" pitchFamily="2" charset="-122"/>
              </a:rPr>
              <a:t>；</a:t>
            </a:r>
            <a:endParaRPr lang="zh-CN" altLang="en-US"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      </a:t>
            </a:r>
            <a:r>
              <a:rPr lang="en-US" altLang="zh-CN" sz="1200" b="1" dirty="0">
                <a:latin typeface="宋体" panose="02010600030101010101" pitchFamily="2" charset="-122"/>
                <a:ea typeface="宋体" panose="02010600030101010101" pitchFamily="2" charset="-122"/>
              </a:rPr>
              <a:t>(2) </a:t>
            </a:r>
            <a:r>
              <a:rPr lang="zh-CN" altLang="en-US" sz="1200" b="1" dirty="0">
                <a:latin typeface="宋体" panose="02010600030101010101" pitchFamily="2" charset="-122"/>
                <a:ea typeface="宋体" panose="02010600030101010101" pitchFamily="2" charset="-122"/>
              </a:rPr>
              <a:t>如果用户信息正确，则根据用户类型的不同使用不同的利息计算公式计算利息（如活期账户和定期账户具有不同的利息计算公式）</a:t>
            </a:r>
            <a:r>
              <a:rPr lang="zh-CN" altLang="en-US" sz="1200" b="1" dirty="0" smtClean="0">
                <a:latin typeface="宋体" panose="02010600030101010101" pitchFamily="2" charset="-122"/>
                <a:ea typeface="宋体" panose="02010600030101010101" pitchFamily="2" charset="-122"/>
              </a:rPr>
              <a:t>；</a:t>
            </a:r>
            <a:endParaRPr lang="zh-CN" altLang="en-US"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      </a:t>
            </a:r>
            <a:r>
              <a:rPr lang="en-US" altLang="zh-CN" sz="1200" b="1" dirty="0">
                <a:latin typeface="宋体" panose="02010600030101010101" pitchFamily="2" charset="-122"/>
                <a:ea typeface="宋体" panose="02010600030101010101" pitchFamily="2" charset="-122"/>
              </a:rPr>
              <a:t>(3) </a:t>
            </a:r>
            <a:r>
              <a:rPr lang="zh-CN" altLang="en-US" sz="1200" b="1" dirty="0">
                <a:latin typeface="宋体" panose="02010600030101010101" pitchFamily="2" charset="-122"/>
                <a:ea typeface="宋体" panose="02010600030101010101" pitchFamily="2" charset="-122"/>
              </a:rPr>
              <a:t>系统显示利息</a:t>
            </a:r>
            <a:r>
              <a:rPr lang="zh-CN" altLang="en-US" sz="1200" b="1" dirty="0" smtClean="0">
                <a:latin typeface="宋体" panose="02010600030101010101" pitchFamily="2" charset="-122"/>
                <a:ea typeface="宋体" panose="02010600030101010101" pitchFamily="2" charset="-122"/>
              </a:rPr>
              <a:t>。</a:t>
            </a:r>
            <a:endParaRPr lang="zh-CN" altLang="en-US" sz="1200"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stretch>
            <a:fillRect/>
          </a:stretch>
        </p:blipFill>
        <p:spPr>
          <a:xfrm>
            <a:off x="568022" y="967446"/>
            <a:ext cx="4155697" cy="3196691"/>
          </a:xfrm>
          <a:prstGeom prst="rect">
            <a:avLst/>
          </a:prstGeom>
        </p:spPr>
      </p:pic>
      <p:sp>
        <p:nvSpPr>
          <p:cNvPr id="4" name="文本框 3"/>
          <p:cNvSpPr txBox="1"/>
          <p:nvPr/>
        </p:nvSpPr>
        <p:spPr>
          <a:xfrm>
            <a:off x="4723719" y="1625471"/>
            <a:ext cx="3797134" cy="1384995"/>
          </a:xfrm>
          <a:prstGeom prst="rect">
            <a:avLst/>
          </a:prstGeom>
          <a:noFill/>
        </p:spPr>
        <p:txBody>
          <a:bodyPr wrap="square" rtlCol="0">
            <a:spAutoFit/>
          </a:bodyPr>
          <a:lstStyle/>
          <a:p>
            <a:r>
              <a:rPr lang="zh-CN" altLang="en-US" sz="1100" dirty="0" smtClean="0">
                <a:latin typeface="Times New Roman" panose="02020603050405020304" pitchFamily="18" charset="0"/>
                <a:ea typeface="宋体" panose="02010600030101010101" pitchFamily="2" charset="-122"/>
              </a:rPr>
              <a:t>具体方法</a:t>
            </a:r>
            <a:r>
              <a:rPr lang="zh-CN" altLang="en-US" sz="1200" dirty="0" smtClean="0">
                <a:latin typeface="Times New Roman" panose="02020603050405020304" pitchFamily="18" charset="0"/>
                <a:ea typeface="宋体" panose="02010600030101010101" pitchFamily="2" charset="-122"/>
              </a:rPr>
              <a:t>：</a:t>
            </a:r>
            <a:endParaRPr lang="en-US" altLang="zh-CN" sz="1200" dirty="0" smtClean="0">
              <a:latin typeface="Times New Roman" panose="02020603050405020304" pitchFamily="18" charset="0"/>
              <a:ea typeface="宋体" panose="02010600030101010101" pitchFamily="2" charset="-122"/>
            </a:endParaRPr>
          </a:p>
          <a:p>
            <a:r>
              <a:rPr lang="en-US" altLang="zh-CN" sz="1200" dirty="0" smtClean="0">
                <a:latin typeface="Times New Roman" panose="02020603050405020304" pitchFamily="18" charset="0"/>
                <a:ea typeface="宋体" panose="02010600030101010101" pitchFamily="2" charset="-122"/>
              </a:rPr>
              <a:t>validate </a:t>
            </a:r>
            <a:r>
              <a:rPr lang="zh-CN" altLang="en-US" sz="1200" dirty="0" smtClean="0">
                <a:latin typeface="Times New Roman" panose="02020603050405020304" pitchFamily="18" charset="0"/>
                <a:ea typeface="宋体" panose="02010600030101010101" pitchFamily="2" charset="-122"/>
              </a:rPr>
              <a:t>：验证登陆信息</a:t>
            </a:r>
            <a:endParaRPr lang="en-US" altLang="zh-CN" sz="1200" dirty="0" smtClean="0">
              <a:latin typeface="Times New Roman" panose="02020603050405020304" pitchFamily="18" charset="0"/>
              <a:ea typeface="宋体" panose="02010600030101010101" pitchFamily="2" charset="-122"/>
            </a:endParaRPr>
          </a:p>
          <a:p>
            <a:r>
              <a:rPr lang="en-US" altLang="zh-CN" sz="1200" dirty="0" smtClean="0">
                <a:latin typeface="Times New Roman" panose="02020603050405020304" pitchFamily="18" charset="0"/>
                <a:ea typeface="宋体" panose="02010600030101010101" pitchFamily="2" charset="-122"/>
              </a:rPr>
              <a:t>Display():</a:t>
            </a:r>
            <a:r>
              <a:rPr lang="zh-CN" altLang="en-US" sz="1200" dirty="0" smtClean="0">
                <a:latin typeface="Times New Roman" panose="02020603050405020304" pitchFamily="18" charset="0"/>
                <a:ea typeface="宋体" panose="02010600030101010101" pitchFamily="2" charset="-122"/>
              </a:rPr>
              <a:t>打印利息</a:t>
            </a:r>
            <a:endParaRPr lang="en-US" altLang="zh-CN" sz="1200" dirty="0" smtClean="0">
              <a:latin typeface="Times New Roman" panose="02020603050405020304" pitchFamily="18" charset="0"/>
              <a:ea typeface="宋体" panose="02010600030101010101" pitchFamily="2" charset="-122"/>
            </a:endParaRPr>
          </a:p>
          <a:p>
            <a:r>
              <a:rPr lang="zh-CN" altLang="en-US" sz="1200" dirty="0" smtClean="0">
                <a:latin typeface="Times New Roman" panose="02020603050405020304" pitchFamily="18" charset="0"/>
                <a:ea typeface="宋体" panose="02010600030101010101" pitchFamily="2" charset="-122"/>
              </a:rPr>
              <a:t>抽象方法：</a:t>
            </a:r>
            <a:endParaRPr lang="en-US" altLang="zh-CN" sz="1200" dirty="0" smtClean="0">
              <a:latin typeface="Times New Roman" panose="02020603050405020304" pitchFamily="18" charset="0"/>
              <a:ea typeface="宋体" panose="02010600030101010101" pitchFamily="2" charset="-122"/>
            </a:endParaRPr>
          </a:p>
          <a:p>
            <a:r>
              <a:rPr lang="en-US" altLang="zh-CN" sz="1200" dirty="0" err="1" smtClean="0">
                <a:latin typeface="Times New Roman" panose="02020603050405020304" pitchFamily="18" charset="0"/>
                <a:ea typeface="宋体" panose="02010600030101010101" pitchFamily="2" charset="-122"/>
              </a:rPr>
              <a:t>CalculateInterest</a:t>
            </a:r>
            <a:r>
              <a:rPr lang="zh-CN" altLang="en-US" sz="1200" dirty="0" smtClean="0">
                <a:latin typeface="Times New Roman" panose="02020603050405020304" pitchFamily="18" charset="0"/>
                <a:ea typeface="宋体" panose="02010600030101010101" pitchFamily="2" charset="-122"/>
              </a:rPr>
              <a:t>：计算利息</a:t>
            </a:r>
            <a:endParaRPr lang="en-US" altLang="zh-CN" sz="1200" dirty="0" smtClean="0">
              <a:latin typeface="Times New Roman" panose="02020603050405020304" pitchFamily="18" charset="0"/>
              <a:ea typeface="宋体" panose="02010600030101010101" pitchFamily="2" charset="-122"/>
            </a:endParaRPr>
          </a:p>
          <a:p>
            <a:r>
              <a:rPr lang="zh-CN" altLang="en-US" sz="1200" dirty="0" smtClean="0">
                <a:latin typeface="Times New Roman" panose="02020603050405020304" pitchFamily="18" charset="0"/>
                <a:ea typeface="宋体" panose="02010600030101010101" pitchFamily="2" charset="-122"/>
              </a:rPr>
              <a:t>模板方法：</a:t>
            </a:r>
            <a:endParaRPr lang="en-US" altLang="zh-CN" sz="1200" dirty="0" smtClean="0">
              <a:latin typeface="Times New Roman" panose="02020603050405020304" pitchFamily="18" charset="0"/>
              <a:ea typeface="宋体" panose="02010600030101010101" pitchFamily="2" charset="-122"/>
            </a:endParaRPr>
          </a:p>
          <a:p>
            <a:r>
              <a:rPr lang="en-US" altLang="zh-CN" sz="1200" dirty="0" smtClean="0">
                <a:latin typeface="Times New Roman" panose="02020603050405020304" pitchFamily="18" charset="0"/>
                <a:ea typeface="宋体" panose="02010600030101010101" pitchFamily="2" charset="-122"/>
              </a:rPr>
              <a:t>Handle</a:t>
            </a:r>
            <a:r>
              <a:rPr lang="zh-CN" altLang="en-US" sz="1200" dirty="0" smtClean="0">
                <a:latin typeface="Times New Roman" panose="02020603050405020304" pitchFamily="18" charset="0"/>
                <a:ea typeface="宋体" panose="02010600030101010101" pitchFamily="2" charset="-122"/>
              </a:rPr>
              <a:t>：组合调用</a:t>
            </a:r>
            <a:r>
              <a:rPr lang="en-US" altLang="zh-CN" sz="1200" dirty="0" smtClean="0">
                <a:latin typeface="Times New Roman" panose="02020603050405020304" pitchFamily="18" charset="0"/>
                <a:ea typeface="宋体" panose="02010600030101010101" pitchFamily="2" charset="-122"/>
              </a:rPr>
              <a:t>validate</a:t>
            </a:r>
            <a:r>
              <a:rPr lang="zh-CN" altLang="en-US" sz="1200" dirty="0" smtClean="0">
                <a:latin typeface="Times New Roman" panose="02020603050405020304" pitchFamily="18" charset="0"/>
                <a:ea typeface="宋体" panose="02010600030101010101" pitchFamily="2" charset="-122"/>
              </a:rPr>
              <a:t>、</a:t>
            </a:r>
            <a:r>
              <a:rPr lang="en-US" altLang="zh-CN" sz="1200" dirty="0" smtClean="0">
                <a:latin typeface="Times New Roman" panose="02020603050405020304" pitchFamily="18" charset="0"/>
                <a:ea typeface="宋体" panose="02010600030101010101" pitchFamily="2" charset="-122"/>
              </a:rPr>
              <a:t>display</a:t>
            </a:r>
            <a:r>
              <a:rPr lang="zh-CN" altLang="en-US" sz="1200" dirty="0" smtClean="0">
                <a:latin typeface="Times New Roman" panose="02020603050405020304" pitchFamily="18" charset="0"/>
                <a:ea typeface="宋体" panose="02010600030101010101" pitchFamily="2" charset="-122"/>
              </a:rPr>
              <a:t>、</a:t>
            </a:r>
            <a:r>
              <a:rPr lang="en-US" altLang="zh-CN" sz="1200" dirty="0" err="1" smtClean="0">
                <a:latin typeface="Times New Roman" panose="02020603050405020304" pitchFamily="18" charset="0"/>
                <a:ea typeface="宋体" panose="02010600030101010101" pitchFamily="2" charset="-122"/>
              </a:rPr>
              <a:t>caculateInterest</a:t>
            </a:r>
            <a:endParaRPr lang="zh-CN" altLang="en-US"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769541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09798" y="217645"/>
            <a:ext cx="3672147"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钩子方法应用</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pic>
        <p:nvPicPr>
          <p:cNvPr id="3" name="图片 2"/>
          <p:cNvPicPr>
            <a:picLocks noChangeAspect="1"/>
          </p:cNvPicPr>
          <p:nvPr/>
        </p:nvPicPr>
        <p:blipFill>
          <a:blip r:embed="rId3"/>
          <a:stretch>
            <a:fillRect/>
          </a:stretch>
        </p:blipFill>
        <p:spPr>
          <a:xfrm>
            <a:off x="310635" y="636579"/>
            <a:ext cx="4288458" cy="3298815"/>
          </a:xfrm>
          <a:prstGeom prst="rect">
            <a:avLst/>
          </a:prstGeom>
        </p:spPr>
      </p:pic>
      <p:cxnSp>
        <p:nvCxnSpPr>
          <p:cNvPr id="6" name="直接箭头连接符 5"/>
          <p:cNvCxnSpPr/>
          <p:nvPr/>
        </p:nvCxnSpPr>
        <p:spPr>
          <a:xfrm flipH="1" flipV="1">
            <a:off x="3772747" y="1673013"/>
            <a:ext cx="60960" cy="20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3576320" y="1408853"/>
            <a:ext cx="1835573" cy="264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242560" y="921173"/>
            <a:ext cx="2174240" cy="646331"/>
          </a:xfrm>
          <a:prstGeom prst="rect">
            <a:avLst/>
          </a:prstGeom>
          <a:noFill/>
        </p:spPr>
        <p:txBody>
          <a:bodyPr wrap="square" rtlCol="0">
            <a:spAutoFit/>
          </a:bodyPr>
          <a:lstStyle/>
          <a:p>
            <a:r>
              <a:rPr lang="en-US" altLang="zh-CN" sz="1200" dirty="0" smtClean="0">
                <a:latin typeface="Times New Roman" panose="02020603050405020304" pitchFamily="18" charset="0"/>
                <a:ea typeface="宋体" panose="02010600030101010101" pitchFamily="2" charset="-122"/>
              </a:rPr>
              <a:t>virtual </a:t>
            </a:r>
            <a:r>
              <a:rPr lang="en-US" altLang="zh-CN" sz="1200" dirty="0" err="1" smtClean="0">
                <a:latin typeface="Times New Roman" panose="02020603050405020304" pitchFamily="18" charset="0"/>
                <a:ea typeface="宋体" panose="02010600030101010101" pitchFamily="2" charset="-122"/>
              </a:rPr>
              <a:t>bollean</a:t>
            </a:r>
            <a:r>
              <a:rPr lang="en-US" altLang="zh-CN" sz="1200" dirty="0" smtClean="0">
                <a:latin typeface="Times New Roman" panose="02020603050405020304" pitchFamily="18" charset="0"/>
                <a:ea typeface="宋体" panose="02010600030101010101" pitchFamily="2" charset="-122"/>
              </a:rPr>
              <a:t> </a:t>
            </a:r>
            <a:r>
              <a:rPr lang="en-US" altLang="zh-CN" sz="1200" dirty="0" err="1" smtClean="0">
                <a:latin typeface="Times New Roman" panose="02020603050405020304" pitchFamily="18" charset="0"/>
                <a:ea typeface="宋体" panose="02010600030101010101" pitchFamily="2" charset="-122"/>
              </a:rPr>
              <a:t>isWithdraw</a:t>
            </a:r>
            <a:r>
              <a:rPr lang="en-US" altLang="zh-CN" sz="1200" dirty="0" smtClean="0">
                <a:latin typeface="Times New Roman" panose="02020603050405020304" pitchFamily="18" charset="0"/>
                <a:ea typeface="宋体" panose="02010600030101010101" pitchFamily="2" charset="-122"/>
              </a:rPr>
              <a:t>() {</a:t>
            </a:r>
            <a:endParaRPr lang="en-US" altLang="zh-CN" sz="1200" dirty="0">
              <a:latin typeface="Times New Roman" panose="02020603050405020304" pitchFamily="18" charset="0"/>
              <a:ea typeface="宋体" panose="02010600030101010101" pitchFamily="2" charset="-122"/>
            </a:endParaRPr>
          </a:p>
          <a:p>
            <a:r>
              <a:rPr lang="en-US" altLang="zh-CN" sz="1200" dirty="0" smtClean="0">
                <a:latin typeface="Times New Roman" panose="02020603050405020304" pitchFamily="18" charset="0"/>
                <a:ea typeface="宋体" panose="02010600030101010101" pitchFamily="2" charset="-122"/>
              </a:rPr>
              <a:t>       return true;</a:t>
            </a:r>
          </a:p>
          <a:p>
            <a:r>
              <a:rPr lang="en-US" altLang="zh-CN" sz="1200" dirty="0" smtClean="0">
                <a:latin typeface="Times New Roman" panose="02020603050405020304" pitchFamily="18" charset="0"/>
                <a:ea typeface="宋体" panose="02010600030101010101" pitchFamily="2" charset="-122"/>
              </a:rPr>
              <a:t>}</a:t>
            </a:r>
            <a:endParaRPr lang="zh-CN" altLang="en-US" sz="1200" dirty="0">
              <a:latin typeface="Times New Roman" panose="02020603050405020304" pitchFamily="18" charset="0"/>
              <a:ea typeface="宋体" panose="02010600030101010101" pitchFamily="2" charset="-122"/>
            </a:endParaRPr>
          </a:p>
        </p:txBody>
      </p:sp>
      <p:cxnSp>
        <p:nvCxnSpPr>
          <p:cNvPr id="13" name="直接箭头连接符 12"/>
          <p:cNvCxnSpPr/>
          <p:nvPr/>
        </p:nvCxnSpPr>
        <p:spPr>
          <a:xfrm flipH="1" flipV="1">
            <a:off x="1740747" y="3935394"/>
            <a:ext cx="480906" cy="82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558455" y="4633666"/>
            <a:ext cx="2174240" cy="461665"/>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定期账户，覆盖钩子方法，</a:t>
            </a:r>
            <a:r>
              <a:rPr lang="en-US" altLang="zh-CN" sz="1200" dirty="0" smtClean="0">
                <a:latin typeface="Times New Roman" panose="02020603050405020304" pitchFamily="18" charset="0"/>
                <a:ea typeface="宋体" panose="02010600030101010101" pitchFamily="2" charset="-122"/>
              </a:rPr>
              <a:t>return false</a:t>
            </a:r>
            <a:endParaRPr lang="zh-CN" altLang="en-US" sz="1200" dirty="0">
              <a:latin typeface="Times New Roman" panose="02020603050405020304" pitchFamily="18" charset="0"/>
              <a:ea typeface="宋体" panose="02010600030101010101" pitchFamily="2" charset="-122"/>
            </a:endParaRPr>
          </a:p>
        </p:txBody>
      </p:sp>
      <p:cxnSp>
        <p:nvCxnSpPr>
          <p:cNvPr id="15" name="直接箭头连接符 14"/>
          <p:cNvCxnSpPr/>
          <p:nvPr/>
        </p:nvCxnSpPr>
        <p:spPr>
          <a:xfrm flipH="1" flipV="1">
            <a:off x="4128347" y="3839152"/>
            <a:ext cx="480906" cy="82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2302934" y="4721568"/>
            <a:ext cx="2174240" cy="276999"/>
          </a:xfrm>
          <a:prstGeom prst="rect">
            <a:avLst/>
          </a:prstGeom>
          <a:noFill/>
        </p:spPr>
        <p:txBody>
          <a:bodyPr wrap="square" rtlCol="0">
            <a:spAutoFit/>
          </a:bodyPr>
          <a:lstStyle/>
          <a:p>
            <a:r>
              <a:rPr lang="zh-CN" altLang="en-US" sz="1200" dirty="0" smtClean="0">
                <a:latin typeface="Times New Roman" panose="02020603050405020304" pitchFamily="18" charset="0"/>
                <a:ea typeface="宋体" panose="02010600030101010101" pitchFamily="2" charset="-122"/>
              </a:rPr>
              <a:t>活期账户，可取款</a:t>
            </a:r>
            <a:endParaRPr lang="zh-CN" altLang="en-US"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17262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9796" y="254864"/>
            <a:ext cx="7334078" cy="2031325"/>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200" b="1" dirty="0" smtClean="0"/>
              <a:t>在</a:t>
            </a:r>
            <a:r>
              <a:rPr lang="zh-CN" altLang="en-US" sz="1200" b="1" dirty="0"/>
              <a:t>父类中形式化地定义一个算法，而由它的子类来实现细节的处理，在子类实现详细的处理算法时并不会改变算法中步骤的执行次序</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模板</a:t>
            </a:r>
            <a:r>
              <a:rPr lang="zh-CN" altLang="en-US" sz="1200" b="1" dirty="0"/>
              <a:t>方法模式是一种代码复用技术，它在类库设计中尤为重要，它提取了类库中的公共行为，将公共行为放在父类中，而通过其子类来实现不同的行为，它鼓励我们恰当使用继承来实现代码复用</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可</a:t>
            </a:r>
            <a:r>
              <a:rPr lang="zh-CN" altLang="en-US" sz="1200" b="1" dirty="0"/>
              <a:t>实现一种反向控制结构，通过子类覆盖父类的钩子方法来决定某一特定步骤是否需要执行</a:t>
            </a:r>
            <a:r>
              <a:rPr lang="zh-CN" altLang="en-US" sz="1200" b="1" dirty="0" smtClean="0"/>
              <a:t>。</a:t>
            </a:r>
            <a:endParaRPr lang="en-US" altLang="zh-CN" sz="1200" b="1" dirty="0" smtClean="0"/>
          </a:p>
          <a:p>
            <a:pPr marL="285750" indent="-285750">
              <a:lnSpc>
                <a:spcPct val="150000"/>
              </a:lnSpc>
              <a:buFont typeface="Wingdings" panose="05000000000000000000" pitchFamily="2" charset="2"/>
              <a:buChar char="Ø"/>
            </a:pPr>
            <a:r>
              <a:rPr lang="zh-CN" altLang="en-US" sz="1200" b="1" dirty="0" smtClean="0"/>
              <a:t>在</a:t>
            </a:r>
            <a:r>
              <a:rPr lang="zh-CN" altLang="en-US" sz="1200" b="1" dirty="0"/>
              <a:t>模板方法模式中可以通过子类来覆盖父类的基本方法，不同的子类可以提供基本方法的不同实现，更换和增加新的子类很方便，符合单一职责原则和开闭原则。</a:t>
            </a:r>
            <a:endParaRPr lang="zh-CN" altLang="en-US" sz="12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86</a:t>
            </a:fld>
            <a:endParaRPr lang="zh-CN" altLang="en-US" dirty="0">
              <a:solidFill>
                <a:prstClr val="black">
                  <a:tint val="75000"/>
                </a:prstClr>
              </a:solidFill>
            </a:endParaRPr>
          </a:p>
        </p:txBody>
      </p:sp>
      <p:sp>
        <p:nvSpPr>
          <p:cNvPr id="5" name="矩形 4"/>
          <p:cNvSpPr/>
          <p:nvPr/>
        </p:nvSpPr>
        <p:spPr>
          <a:xfrm>
            <a:off x="487353" y="254864"/>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1165337" y="252591"/>
            <a:ext cx="652917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165337" y="2971817"/>
            <a:ext cx="7467427" cy="1477328"/>
          </a:xfrm>
          <a:prstGeom prst="rect">
            <a:avLst/>
          </a:prstGeom>
        </p:spPr>
        <p:txBody>
          <a:bodyPr wrap="square">
            <a:spAutoFit/>
          </a:bodyPr>
          <a:lstStyle/>
          <a:p>
            <a:pPr>
              <a:lnSpc>
                <a:spcPct val="150000"/>
              </a:lnSpc>
            </a:pPr>
            <a:endParaRPr lang="en-US" altLang="zh-CN" sz="1200" b="1" dirty="0" smtClean="0"/>
          </a:p>
          <a:p>
            <a:pPr marL="285750" indent="-285750">
              <a:lnSpc>
                <a:spcPct val="150000"/>
              </a:lnSpc>
              <a:buFont typeface="Wingdings" panose="05000000000000000000" pitchFamily="2" charset="2"/>
              <a:buChar char="Ø"/>
            </a:pPr>
            <a:r>
              <a:rPr lang="zh-CN" altLang="en-US" sz="1200" b="1" dirty="0" smtClean="0"/>
              <a:t>对</a:t>
            </a:r>
            <a:r>
              <a:rPr lang="zh-CN" altLang="en-US" sz="1200" b="1" dirty="0"/>
              <a:t>一些复杂的算法进行分割，将其算法中固定不变的部分设计为模板方法和父类具体方法，而一些可以改变的细节由其子类来实现</a:t>
            </a:r>
            <a:r>
              <a:rPr lang="zh-CN" altLang="en-US" sz="1200" b="1" dirty="0" smtClean="0"/>
              <a:t>。</a:t>
            </a:r>
            <a:endParaRPr lang="en-US" altLang="zh-CN" sz="1200" b="1" dirty="0" smtClean="0"/>
          </a:p>
          <a:p>
            <a:pPr marL="285750" indent="-285750">
              <a:lnSpc>
                <a:spcPct val="150000"/>
              </a:lnSpc>
              <a:buFont typeface="Wingdings" panose="05000000000000000000" pitchFamily="2" charset="2"/>
              <a:buChar char="Ø"/>
            </a:pPr>
            <a:r>
              <a:rPr lang="zh-CN" altLang="en-US" sz="1200" b="1" dirty="0" smtClean="0"/>
              <a:t>各</a:t>
            </a:r>
            <a:r>
              <a:rPr lang="zh-CN" altLang="en-US" sz="1200" b="1" dirty="0"/>
              <a:t>子类中公共的行为应被提取出来并集中到一个公共父类中以避免代码重复</a:t>
            </a:r>
            <a:r>
              <a:rPr lang="zh-CN" altLang="en-US" sz="1200" b="1" dirty="0" smtClean="0"/>
              <a:t>。</a:t>
            </a:r>
            <a:endParaRPr lang="en-US" altLang="zh-CN" sz="1200" b="1" dirty="0" smtClean="0"/>
          </a:p>
          <a:p>
            <a:pPr marL="285750" indent="-285750">
              <a:lnSpc>
                <a:spcPct val="150000"/>
              </a:lnSpc>
              <a:buFont typeface="Wingdings" panose="05000000000000000000" pitchFamily="2" charset="2"/>
              <a:buChar char="Ø"/>
            </a:pPr>
            <a:r>
              <a:rPr lang="zh-CN" altLang="en-US" sz="1200" b="1" dirty="0" smtClean="0"/>
              <a:t>需要</a:t>
            </a:r>
            <a:r>
              <a:rPr lang="zh-CN" altLang="en-US" sz="1200" b="1" dirty="0"/>
              <a:t>通过子类来决定父类算法中某个步骤是否执行，实现子类对父类的反向控制。</a:t>
            </a:r>
            <a:endParaRPr lang="zh-CN" altLang="en-US" sz="1200" b="1" dirty="0" smtClean="0"/>
          </a:p>
        </p:txBody>
      </p:sp>
      <p:sp>
        <p:nvSpPr>
          <p:cNvPr id="14" name="矩形 13"/>
          <p:cNvSpPr/>
          <p:nvPr/>
        </p:nvSpPr>
        <p:spPr>
          <a:xfrm>
            <a:off x="555480" y="2232928"/>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1189210" y="2345094"/>
            <a:ext cx="691525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33464" y="3247955"/>
            <a:ext cx="800219" cy="276999"/>
          </a:xfrm>
          <a:prstGeom prst="rect">
            <a:avLst/>
          </a:prstGeom>
          <a:solidFill>
            <a:schemeClr val="accent6">
              <a:lumMod val="50000"/>
            </a:schemeClr>
          </a:solidFill>
          <a:ln w="12700">
            <a:solidFill>
              <a:srgbClr val="FFC000"/>
            </a:solidFill>
          </a:ln>
        </p:spPr>
        <p:txBody>
          <a:bodyPr wrap="none">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rPr>
              <a:t>适用场景</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189210" y="3218996"/>
            <a:ext cx="691525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165337" y="2296090"/>
            <a:ext cx="7467427" cy="756682"/>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smtClean="0"/>
              <a:t> </a:t>
            </a:r>
            <a:r>
              <a:rPr lang="zh-CN" altLang="en-US" sz="1200" b="1" dirty="0" smtClean="0"/>
              <a:t>需要为每一个基本方法的不同实现提供一个子类，如果父类中可变的基本方法太多，将会导致类的个数增加，系统更加庞大，设计也更加抽象</a:t>
            </a:r>
            <a:r>
              <a:rPr lang="en-US" altLang="zh-CN" sz="1200" b="1" dirty="0" smtClean="0"/>
              <a:t>.</a:t>
            </a:r>
            <a:endParaRPr lang="zh-CN" altLang="en-US" sz="1200" b="1" dirty="0" smtClean="0"/>
          </a:p>
        </p:txBody>
      </p:sp>
    </p:spTree>
    <p:extLst>
      <p:ext uri="{BB962C8B-B14F-4D97-AF65-F5344CB8AC3E}">
        <p14:creationId xmlns:p14="http://schemas.microsoft.com/office/powerpoint/2010/main" val="1136768253"/>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79131" y="218838"/>
            <a:ext cx="2694290" cy="418934"/>
          </a:xfrm>
        </p:spPr>
        <p:txBody>
          <a:bodyPr>
            <a:normAutofit/>
          </a:bodyPr>
          <a:lstStyle/>
          <a:p>
            <a:r>
              <a:rPr lang="zh-CN" altLang="en-US" sz="1800" dirty="0" smtClean="0">
                <a:latin typeface="微软雅黑" panose="020B0503020204020204" pitchFamily="34" charset="-122"/>
                <a:ea typeface="微软雅黑" panose="020B0503020204020204" pitchFamily="34" charset="-122"/>
              </a:rPr>
              <a:t>行为型模式</a:t>
            </a:r>
            <a:endParaRPr 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4" name="灯片编号占位符 3"/>
          <p:cNvSpPr>
            <a:spLocks noGrp="1"/>
          </p:cNvSpPr>
          <p:nvPr>
            <p:ph type="sldNum" sz="quarter" idx="4294967295"/>
          </p:nvPr>
        </p:nvSpPr>
        <p:spPr>
          <a:xfrm>
            <a:off x="6457950" y="4767263"/>
            <a:ext cx="2057400" cy="273844"/>
          </a:xfrm>
          <a:prstGeom prst="rect">
            <a:avLst/>
          </a:prstGeom>
        </p:spPr>
        <p:txBody>
          <a:bodyPr/>
          <a:lstStyle/>
          <a:p>
            <a:pPr defTabSz="685800"/>
            <a:fld id="{4B9E97A7-14A0-4DB7-98A3-0C8F6502D3B1}" type="slidenum">
              <a:rPr lang="zh-CN" altLang="en-US" smtClean="0">
                <a:solidFill>
                  <a:prstClr val="black">
                    <a:tint val="75000"/>
                  </a:prstClr>
                </a:solidFill>
              </a:rPr>
              <a:pPr defTabSz="685800"/>
              <a:t>87</a:t>
            </a:fld>
            <a:endParaRPr lang="zh-CN" altLang="en-US">
              <a:solidFill>
                <a:prstClr val="black">
                  <a:tint val="75000"/>
                </a:prstClr>
              </a:solidFill>
            </a:endParaRPr>
          </a:p>
        </p:txBody>
      </p:sp>
      <p:sp>
        <p:nvSpPr>
          <p:cNvPr id="6" name="文本占位符 1"/>
          <p:cNvSpPr>
            <a:spLocks noGrp="1"/>
          </p:cNvSpPr>
          <p:nvPr>
            <p:ph type="body" sz="quarter" idx="10"/>
          </p:nvPr>
        </p:nvSpPr>
        <p:spPr>
          <a:xfrm>
            <a:off x="2922329" y="1102759"/>
            <a:ext cx="2279591" cy="3259268"/>
          </a:xfrm>
        </p:spPr>
        <p:txBody>
          <a:bodyPr>
            <a:normAutofit/>
          </a:bodyPr>
          <a:lstStyle/>
          <a:p>
            <a:r>
              <a:rPr lang="zh-CN" altLang="en-US" sz="1800" dirty="0">
                <a:latin typeface="微软雅黑" panose="020B0503020204020204" pitchFamily="34" charset="-122"/>
                <a:ea typeface="微软雅黑" panose="020B0503020204020204" pitchFamily="34" charset="-122"/>
              </a:rPr>
              <a:t>解释器模式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迭代器模式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中介者模式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备忘录模式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观察者模式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状态模式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策略模式</a:t>
            </a:r>
            <a:endParaRPr lang="en-US" altLang="zh-CN" sz="1800" dirty="0">
              <a:latin typeface="微软雅黑" panose="020B0503020204020204" pitchFamily="34" charset="-122"/>
              <a:ea typeface="微软雅黑" panose="020B0503020204020204" pitchFamily="34" charset="-122"/>
            </a:endParaRPr>
          </a:p>
          <a:p>
            <a:r>
              <a:rPr lang="zh-CN" altLang="en-US" sz="1800" dirty="0">
                <a:latin typeface="微软雅黑" panose="020B0503020204020204" pitchFamily="34" charset="-122"/>
                <a:ea typeface="微软雅黑" panose="020B0503020204020204" pitchFamily="34" charset="-122"/>
              </a:rPr>
              <a:t>模板方法模式</a:t>
            </a:r>
            <a:endParaRPr lang="en-US" altLang="zh-CN" sz="1800" dirty="0">
              <a:latin typeface="微软雅黑" panose="020B0503020204020204" pitchFamily="34" charset="-122"/>
              <a:ea typeface="微软雅黑" panose="020B0503020204020204" pitchFamily="34" charset="-122"/>
            </a:endParaRPr>
          </a:p>
          <a:p>
            <a:r>
              <a:rPr lang="zh-CN" altLang="en-US" sz="1800" dirty="0">
                <a:solidFill>
                  <a:schemeClr val="tx1"/>
                </a:solidFill>
                <a:latin typeface="微软雅黑" panose="020B0503020204020204" pitchFamily="34" charset="-122"/>
                <a:ea typeface="微软雅黑" panose="020B0503020204020204" pitchFamily="34" charset="-122"/>
              </a:rPr>
              <a:t>访问者模式</a:t>
            </a:r>
            <a:endParaRPr lang="en-US" sz="1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609973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04625" y="171424"/>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访问者模式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121813" y="602698"/>
            <a:ext cx="6720261" cy="142252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zh-CN" altLang="en-US" sz="1200" b="1" dirty="0">
                <a:latin typeface="宋体" panose="02010600030101010101" pitchFamily="2" charset="-122"/>
                <a:ea typeface="宋体" panose="02010600030101010101" pitchFamily="2" charset="-122"/>
              </a:rPr>
              <a:t>访问者模式是一种较为复杂的行为型设计模式，它包含访问者和被访问元素两个主要组成部分，这些被访问的元素通常具有不同的类型，且不同的访问者可以对它们进行不同的</a:t>
            </a:r>
            <a:r>
              <a:rPr lang="zh-CN" altLang="en-US" sz="1200" b="1" dirty="0" smtClean="0">
                <a:latin typeface="宋体" panose="02010600030101010101" pitchFamily="2" charset="-122"/>
                <a:ea typeface="宋体" panose="02010600030101010101" pitchFamily="2" charset="-122"/>
              </a:rPr>
              <a:t>访问</a:t>
            </a:r>
            <a:r>
              <a:rPr lang="zh-CN" altLang="en-US" sz="1200" b="1" dirty="0">
                <a:latin typeface="宋体" panose="02010600030101010101" pitchFamily="2" charset="-122"/>
                <a:ea typeface="宋体" panose="02010600030101010101" pitchFamily="2" charset="-122"/>
              </a:rPr>
              <a:t>操作</a:t>
            </a:r>
            <a:r>
              <a:rPr lang="zh-CN" altLang="en-US" sz="1200" b="1" dirty="0" smtClean="0">
                <a:latin typeface="宋体" panose="02010600030101010101" pitchFamily="2" charset="-122"/>
                <a:ea typeface="宋体" panose="02010600030101010101" pitchFamily="2" charset="-122"/>
              </a:rPr>
              <a:t>。</a:t>
            </a:r>
            <a:r>
              <a:rPr lang="zh-CN" altLang="en-US" sz="1200" b="1" dirty="0">
                <a:latin typeface="宋体" panose="02010600030101010101" pitchFamily="2" charset="-122"/>
                <a:ea typeface="宋体" panose="02010600030101010101" pitchFamily="2" charset="-122"/>
              </a:rPr>
              <a:t>访问者模式使得用户可以在不修改现有系统的情况下扩展系统的功能，为这些不同类型的元素增加新的</a:t>
            </a:r>
            <a:r>
              <a:rPr lang="zh-CN" altLang="en-US" sz="1200" b="1" dirty="0" smtClean="0">
                <a:latin typeface="宋体" panose="02010600030101010101" pitchFamily="2" charset="-122"/>
                <a:ea typeface="宋体" panose="02010600030101010101" pitchFamily="2" charset="-122"/>
              </a:rPr>
              <a:t>操作。在</a:t>
            </a:r>
            <a:r>
              <a:rPr lang="zh-CN" altLang="en-US" sz="1200" b="1" dirty="0">
                <a:latin typeface="宋体" panose="02010600030101010101" pitchFamily="2" charset="-122"/>
                <a:ea typeface="宋体" panose="02010600030101010101" pitchFamily="2" charset="-122"/>
              </a:rPr>
              <a:t>使用访问者模式时，被访问元素通常不是单独存在的，它们存储在一个集合中，这个集合被称为“对象结构”，访问者通过遍历对象结构实现对其中存储的元素的逐个操作。</a:t>
            </a:r>
            <a:endParaRPr lang="en-US" altLang="zh-CN" sz="1200" b="1" dirty="0">
              <a:latin typeface="宋体" panose="02010600030101010101" pitchFamily="2" charset="-122"/>
              <a:ea typeface="宋体" panose="02010600030101010101" pitchFamily="2" charset="-122"/>
            </a:endParaRPr>
          </a:p>
        </p:txBody>
      </p:sp>
      <p:sp>
        <p:nvSpPr>
          <p:cNvPr id="7" name="矩形 6"/>
          <p:cNvSpPr/>
          <p:nvPr/>
        </p:nvSpPr>
        <p:spPr>
          <a:xfrm>
            <a:off x="1121813" y="2890647"/>
            <a:ext cx="6222825" cy="461665"/>
          </a:xfrm>
          <a:prstGeom prst="rect">
            <a:avLst/>
          </a:prstGeom>
        </p:spPr>
        <p:txBody>
          <a:bodyPr wrap="square">
            <a:spAutoFit/>
          </a:bodyPr>
          <a:lstStyle/>
          <a:p>
            <a:r>
              <a:rPr lang="zh-CN" altLang="en-US" sz="1200" b="1" dirty="0" smtClean="0">
                <a:solidFill>
                  <a:srgbClr val="FF0000"/>
                </a:solidFill>
              </a:rPr>
              <a:t>访问</a:t>
            </a:r>
            <a:r>
              <a:rPr lang="zh-CN" altLang="en-US" sz="1200" b="1" dirty="0">
                <a:solidFill>
                  <a:srgbClr val="FF0000"/>
                </a:solidFill>
              </a:rPr>
              <a:t>者</a:t>
            </a:r>
            <a:r>
              <a:rPr lang="zh-CN" altLang="en-US" sz="1200" b="1" dirty="0" smtClean="0">
                <a:solidFill>
                  <a:srgbClr val="FF0000"/>
                </a:solidFill>
              </a:rPr>
              <a:t>模式</a:t>
            </a:r>
            <a:r>
              <a:rPr lang="zh-CN" altLang="en-US" sz="1200" b="1" dirty="0"/>
              <a:t>：</a:t>
            </a:r>
            <a:r>
              <a:rPr lang="zh-CN" altLang="en-US" sz="1200" b="1" dirty="0" smtClean="0"/>
              <a:t>提供</a:t>
            </a:r>
            <a:r>
              <a:rPr lang="zh-CN" altLang="en-US" sz="1200" b="1" dirty="0"/>
              <a:t>一个作用于某对象结构中的各元素的操作表示，它使我们可以在不改变各元素的类的前提下定义作用于这些元素的新操作。访问者模式是一种对象行为型模式。</a:t>
            </a:r>
          </a:p>
        </p:txBody>
      </p:sp>
    </p:spTree>
    <p:extLst>
      <p:ext uri="{BB962C8B-B14F-4D97-AF65-F5344CB8AC3E}">
        <p14:creationId xmlns:p14="http://schemas.microsoft.com/office/powerpoint/2010/main" val="27388832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89</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52420" y="90514"/>
            <a:ext cx="4831648" cy="3953166"/>
          </a:xfrm>
          <a:prstGeom prst="rect">
            <a:avLst/>
          </a:prstGeom>
        </p:spPr>
      </p:pic>
      <p:sp>
        <p:nvSpPr>
          <p:cNvPr id="6" name="文本框 5"/>
          <p:cNvSpPr txBox="1"/>
          <p:nvPr/>
        </p:nvSpPr>
        <p:spPr>
          <a:xfrm>
            <a:off x="5015625" y="146388"/>
            <a:ext cx="2884649" cy="1046440"/>
          </a:xfrm>
          <a:prstGeom prst="rect">
            <a:avLst/>
          </a:prstGeom>
          <a:noFill/>
          <a:ln>
            <a:solidFill>
              <a:schemeClr val="tx1"/>
            </a:solidFill>
          </a:ln>
        </p:spPr>
        <p:txBody>
          <a:bodyPr wrap="square" rtlCol="0">
            <a:spAutoFit/>
          </a:bodyPr>
          <a:lstStyle/>
          <a:p>
            <a:r>
              <a:rPr lang="en-US" altLang="zh-CN" sz="1100" b="1" dirty="0" err="1">
                <a:solidFill>
                  <a:srgbClr val="FF0000"/>
                </a:solidFill>
              </a:rPr>
              <a:t>Vistor</a:t>
            </a:r>
            <a:r>
              <a:rPr lang="zh-CN" altLang="en-US" sz="1100" b="1" dirty="0">
                <a:solidFill>
                  <a:srgbClr val="FF0000"/>
                </a:solidFill>
              </a:rPr>
              <a:t>（抽象访问</a:t>
            </a:r>
            <a:r>
              <a:rPr lang="zh-CN" altLang="en-US" sz="1100" b="1" dirty="0" smtClean="0">
                <a:solidFill>
                  <a:srgbClr val="FF0000"/>
                </a:solidFill>
              </a:rPr>
              <a:t>者）</a:t>
            </a:r>
            <a:r>
              <a:rPr lang="zh-CN" altLang="en-US" sz="1100" dirty="0" smtClean="0"/>
              <a:t>：</a:t>
            </a:r>
            <a:endParaRPr lang="en-US" altLang="zh-CN" sz="1100" dirty="0" smtClean="0"/>
          </a:p>
          <a:p>
            <a:r>
              <a:rPr lang="zh-CN" altLang="en-US" sz="1000" dirty="0"/>
              <a:t>抽象访问者为对象结构中每一个具体元素</a:t>
            </a:r>
            <a:r>
              <a:rPr lang="zh-CN" altLang="en-US" sz="1000" dirty="0" smtClean="0"/>
              <a:t>类声明</a:t>
            </a:r>
            <a:r>
              <a:rPr lang="zh-CN" altLang="en-US" sz="1000" dirty="0"/>
              <a:t>一个访问操作，从这个操作的名称或参数类型可以清楚知道需要访问的具体元素的类型，具体访问者需要实现这些操作方法，定义对这些元素的访问操作</a:t>
            </a:r>
            <a:r>
              <a:rPr lang="zh-CN" altLang="en-US" sz="1100" dirty="0"/>
              <a:t>。</a:t>
            </a:r>
          </a:p>
        </p:txBody>
      </p:sp>
      <p:sp>
        <p:nvSpPr>
          <p:cNvPr id="7" name="文本框 6"/>
          <p:cNvSpPr txBox="1"/>
          <p:nvPr/>
        </p:nvSpPr>
        <p:spPr>
          <a:xfrm>
            <a:off x="5015625" y="1343158"/>
            <a:ext cx="2884649" cy="569387"/>
          </a:xfrm>
          <a:prstGeom prst="rect">
            <a:avLst/>
          </a:prstGeom>
          <a:noFill/>
          <a:ln>
            <a:solidFill>
              <a:schemeClr val="tx1"/>
            </a:solidFill>
          </a:ln>
        </p:spPr>
        <p:txBody>
          <a:bodyPr wrap="square" rtlCol="0">
            <a:spAutoFit/>
          </a:bodyPr>
          <a:lstStyle/>
          <a:p>
            <a:r>
              <a:rPr lang="en-US" altLang="zh-CN" sz="1100" b="1" dirty="0" err="1">
                <a:solidFill>
                  <a:srgbClr val="FF0000"/>
                </a:solidFill>
              </a:rPr>
              <a:t>ConcreteVisitor</a:t>
            </a:r>
            <a:r>
              <a:rPr lang="zh-CN" altLang="en-US" sz="1100" b="1" dirty="0">
                <a:solidFill>
                  <a:srgbClr val="FF0000"/>
                </a:solidFill>
              </a:rPr>
              <a:t>（具体访问者）</a:t>
            </a:r>
            <a:r>
              <a:rPr lang="zh-CN" altLang="en-US" sz="1100" dirty="0" smtClean="0"/>
              <a:t>：</a:t>
            </a:r>
            <a:endParaRPr lang="en-US" altLang="zh-CN" sz="1100" dirty="0" smtClean="0"/>
          </a:p>
          <a:p>
            <a:r>
              <a:rPr lang="zh-CN" altLang="en-US" sz="1000" dirty="0" smtClean="0"/>
              <a:t>具体</a:t>
            </a:r>
            <a:r>
              <a:rPr lang="zh-CN" altLang="en-US" sz="1000" dirty="0"/>
              <a:t>访问者实现了每个由抽象访问者声明的操作，每一个操作用于访问对象结构中一种类型的元素</a:t>
            </a:r>
            <a:r>
              <a:rPr lang="zh-CN" altLang="en-US" sz="1000" dirty="0" smtClean="0"/>
              <a:t>。</a:t>
            </a:r>
            <a:endParaRPr lang="zh-CN" altLang="en-US" sz="1000" dirty="0"/>
          </a:p>
        </p:txBody>
      </p:sp>
      <p:sp>
        <p:nvSpPr>
          <p:cNvPr id="8" name="文本框 7"/>
          <p:cNvSpPr txBox="1"/>
          <p:nvPr/>
        </p:nvSpPr>
        <p:spPr>
          <a:xfrm>
            <a:off x="5015624" y="2065159"/>
            <a:ext cx="2884649" cy="723275"/>
          </a:xfrm>
          <a:prstGeom prst="rect">
            <a:avLst/>
          </a:prstGeom>
          <a:noFill/>
          <a:ln>
            <a:solidFill>
              <a:schemeClr val="tx1"/>
            </a:solidFill>
          </a:ln>
        </p:spPr>
        <p:txBody>
          <a:bodyPr wrap="square" rtlCol="0">
            <a:spAutoFit/>
          </a:bodyPr>
          <a:lstStyle/>
          <a:p>
            <a:r>
              <a:rPr lang="en-US" altLang="zh-CN" sz="1100" b="1" dirty="0">
                <a:solidFill>
                  <a:srgbClr val="FF0000"/>
                </a:solidFill>
              </a:rPr>
              <a:t>Element</a:t>
            </a:r>
            <a:r>
              <a:rPr lang="zh-CN" altLang="en-US" sz="1100" b="1" dirty="0">
                <a:solidFill>
                  <a:srgbClr val="FF0000"/>
                </a:solidFill>
              </a:rPr>
              <a:t>（抽象元素）</a:t>
            </a:r>
            <a:r>
              <a:rPr lang="zh-CN" altLang="en-US" sz="1100" dirty="0" smtClean="0"/>
              <a:t>：</a:t>
            </a:r>
            <a:endParaRPr lang="en-US" altLang="zh-CN" sz="1100" dirty="0" smtClean="0"/>
          </a:p>
          <a:p>
            <a:r>
              <a:rPr lang="zh-CN" altLang="en-US" sz="1000" dirty="0"/>
              <a:t>抽象元素一般是抽象类或者接口，它定义一个</a:t>
            </a:r>
            <a:r>
              <a:rPr lang="en-US" altLang="zh-CN" sz="1000" dirty="0"/>
              <a:t>accept()</a:t>
            </a:r>
            <a:r>
              <a:rPr lang="zh-CN" altLang="en-US" sz="1000" dirty="0"/>
              <a:t>方法，该方法通常以一个抽象访问者作为参数</a:t>
            </a:r>
            <a:endParaRPr lang="en-US" altLang="zh-CN" sz="1000" dirty="0" smtClean="0"/>
          </a:p>
        </p:txBody>
      </p:sp>
      <p:sp>
        <p:nvSpPr>
          <p:cNvPr id="9" name="文本框 8"/>
          <p:cNvSpPr txBox="1"/>
          <p:nvPr/>
        </p:nvSpPr>
        <p:spPr>
          <a:xfrm>
            <a:off x="5015625" y="2900685"/>
            <a:ext cx="2884649" cy="723275"/>
          </a:xfrm>
          <a:prstGeom prst="rect">
            <a:avLst/>
          </a:prstGeom>
          <a:noFill/>
          <a:ln>
            <a:solidFill>
              <a:schemeClr val="tx1"/>
            </a:solidFill>
          </a:ln>
        </p:spPr>
        <p:txBody>
          <a:bodyPr wrap="square" rtlCol="0">
            <a:spAutoFit/>
          </a:bodyPr>
          <a:lstStyle/>
          <a:p>
            <a:r>
              <a:rPr lang="en-US" altLang="zh-CN" sz="1100" b="1" dirty="0" err="1">
                <a:solidFill>
                  <a:srgbClr val="FF0000"/>
                </a:solidFill>
              </a:rPr>
              <a:t>ConcreteElement</a:t>
            </a:r>
            <a:r>
              <a:rPr lang="zh-CN" altLang="en-US" sz="1100" b="1" dirty="0">
                <a:solidFill>
                  <a:srgbClr val="FF0000"/>
                </a:solidFill>
              </a:rPr>
              <a:t>（具体元素）</a:t>
            </a:r>
            <a:r>
              <a:rPr lang="zh-CN" altLang="en-US" sz="1100" dirty="0" smtClean="0"/>
              <a:t>：</a:t>
            </a:r>
            <a:endParaRPr lang="en-US" altLang="zh-CN" sz="1100" dirty="0" smtClean="0"/>
          </a:p>
          <a:p>
            <a:r>
              <a:rPr lang="zh-CN" altLang="en-US" sz="1000" dirty="0"/>
              <a:t>具体元素实现了</a:t>
            </a:r>
            <a:r>
              <a:rPr lang="en-US" altLang="zh-CN" sz="1000" dirty="0"/>
              <a:t>accept()</a:t>
            </a:r>
            <a:r>
              <a:rPr lang="zh-CN" altLang="en-US" sz="1000" dirty="0"/>
              <a:t>方法，在</a:t>
            </a:r>
            <a:r>
              <a:rPr lang="en-US" altLang="zh-CN" sz="1000" dirty="0"/>
              <a:t>accept()</a:t>
            </a:r>
            <a:r>
              <a:rPr lang="zh-CN" altLang="en-US" sz="1000" dirty="0"/>
              <a:t>方法中调用访问者的访问方法以便完成对一个元素的操作</a:t>
            </a:r>
            <a:r>
              <a:rPr lang="zh-CN" altLang="en-US" sz="1000" dirty="0" smtClean="0"/>
              <a:t>。</a:t>
            </a:r>
            <a:endParaRPr lang="zh-CN" altLang="en-US" sz="1000" dirty="0"/>
          </a:p>
        </p:txBody>
      </p:sp>
      <p:sp>
        <p:nvSpPr>
          <p:cNvPr id="10" name="文本框 9"/>
          <p:cNvSpPr txBox="1"/>
          <p:nvPr/>
        </p:nvSpPr>
        <p:spPr>
          <a:xfrm>
            <a:off x="5015623" y="3841053"/>
            <a:ext cx="2884649" cy="877163"/>
          </a:xfrm>
          <a:prstGeom prst="rect">
            <a:avLst/>
          </a:prstGeom>
          <a:noFill/>
          <a:ln>
            <a:solidFill>
              <a:schemeClr val="tx1"/>
            </a:solidFill>
          </a:ln>
        </p:spPr>
        <p:txBody>
          <a:bodyPr wrap="square" rtlCol="0">
            <a:spAutoFit/>
          </a:bodyPr>
          <a:lstStyle/>
          <a:p>
            <a:r>
              <a:rPr lang="en-US" altLang="zh-CN" sz="1100" b="1" dirty="0" err="1">
                <a:solidFill>
                  <a:srgbClr val="FF0000"/>
                </a:solidFill>
              </a:rPr>
              <a:t>ObjectStructure</a:t>
            </a:r>
            <a:r>
              <a:rPr lang="zh-CN" altLang="en-US" sz="1100" b="1" dirty="0">
                <a:solidFill>
                  <a:srgbClr val="FF0000"/>
                </a:solidFill>
              </a:rPr>
              <a:t>（对象结构）</a:t>
            </a:r>
            <a:r>
              <a:rPr lang="zh-CN" altLang="en-US" sz="1100" dirty="0" smtClean="0"/>
              <a:t>：</a:t>
            </a:r>
            <a:endParaRPr lang="en-US" altLang="zh-CN" sz="1100" dirty="0" smtClean="0"/>
          </a:p>
          <a:p>
            <a:r>
              <a:rPr lang="zh-CN" altLang="en-US" sz="1000" dirty="0"/>
              <a:t>对象结构是一个元素的集合，它用于存放元素对象，并且提供了遍历其内部元素的方法。它可以结合组合模式来实现，也可以是一个简单的集合对象，如一个</a:t>
            </a:r>
            <a:r>
              <a:rPr lang="en-US" altLang="zh-CN" sz="1000" dirty="0"/>
              <a:t>List</a:t>
            </a:r>
            <a:r>
              <a:rPr lang="zh-CN" altLang="en-US" sz="1000" dirty="0"/>
              <a:t>对象或一个</a:t>
            </a:r>
            <a:r>
              <a:rPr lang="en-US" altLang="zh-CN" sz="1000" dirty="0"/>
              <a:t>Set</a:t>
            </a:r>
            <a:r>
              <a:rPr lang="zh-CN" altLang="en-US" sz="1000" dirty="0"/>
              <a:t>对象。</a:t>
            </a:r>
            <a:endParaRPr lang="en-US" altLang="zh-CN" sz="1000" dirty="0" smtClean="0"/>
          </a:p>
        </p:txBody>
      </p:sp>
    </p:spTree>
    <p:extLst>
      <p:ext uri="{BB962C8B-B14F-4D97-AF65-F5344CB8AC3E}">
        <p14:creationId xmlns:p14="http://schemas.microsoft.com/office/powerpoint/2010/main" val="2049119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normAutofit fontScale="92500" lnSpcReduction="10000"/>
          </a:bodyPr>
          <a:lstStyle/>
          <a:p>
            <a:r>
              <a:rPr lang="zh-CN" altLang="en-US" dirty="0" smtClean="0"/>
              <a:t>遗留问题：</a:t>
            </a:r>
            <a:endParaRPr lang="zh-CN" altLang="en-US" dirty="0"/>
          </a:p>
        </p:txBody>
      </p:sp>
      <p:sp>
        <p:nvSpPr>
          <p:cNvPr id="4" name="文本占位符 3"/>
          <p:cNvSpPr>
            <a:spLocks noGrp="1"/>
          </p:cNvSpPr>
          <p:nvPr>
            <p:ph type="body" sz="quarter" idx="12"/>
          </p:nvPr>
        </p:nvSpPr>
        <p:spPr>
          <a:xfrm>
            <a:off x="2022912" y="2203285"/>
            <a:ext cx="3340598" cy="392150"/>
          </a:xfrm>
        </p:spPr>
        <p:txBody>
          <a:bodyPr>
            <a:noAutofit/>
          </a:bodyPr>
          <a:lstStyle/>
          <a:p>
            <a:r>
              <a:rPr lang="en-US" altLang="zh-CN" sz="1400" dirty="0" smtClean="0"/>
              <a:t>2.</a:t>
            </a:r>
            <a:r>
              <a:rPr lang="zh-CN" altLang="en-US" sz="1400" dirty="0" smtClean="0"/>
              <a:t>外部状态和内部状态怎么关联？</a:t>
            </a:r>
            <a:endParaRPr lang="en-US" altLang="zh-CN" sz="1400" dirty="0" smtClean="0"/>
          </a:p>
        </p:txBody>
      </p:sp>
    </p:spTree>
    <p:extLst>
      <p:ext uri="{BB962C8B-B14F-4D97-AF65-F5344CB8AC3E}">
        <p14:creationId xmlns:p14="http://schemas.microsoft.com/office/powerpoint/2010/main" val="347303807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150951" y="2532612"/>
            <a:ext cx="3491832" cy="1883602"/>
          </a:xfrm>
        </p:spPr>
        <p:txBody>
          <a:bodyPr/>
          <a:lstStyle/>
          <a:p>
            <a:pPr marL="0" indent="0">
              <a:buNone/>
            </a:pPr>
            <a:r>
              <a:rPr lang="zh-CN" altLang="en-US" dirty="0" smtClean="0"/>
              <a:t>具体访问者类使用了实现重载</a:t>
            </a:r>
            <a:r>
              <a:rPr lang="en-US" altLang="zh-CN" dirty="0"/>
              <a:t>visit()</a:t>
            </a:r>
            <a:r>
              <a:rPr lang="zh-CN" altLang="en-US" dirty="0"/>
              <a:t>方法的方式来定义多个方法用于操作不同类型的元素</a:t>
            </a:r>
            <a:r>
              <a:rPr lang="zh-CN" altLang="en-US" dirty="0" smtClean="0"/>
              <a:t>对象，</a:t>
            </a:r>
            <a:r>
              <a:rPr lang="zh-CN" altLang="en-US" dirty="0"/>
              <a:t>用于定义对不同类型元素对象的操作</a:t>
            </a: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90</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3642783" y="70972"/>
            <a:ext cx="3142883" cy="2390245"/>
          </a:xfrm>
          <a:prstGeom prst="rect">
            <a:avLst/>
          </a:prstGeom>
        </p:spPr>
      </p:pic>
      <p:pic>
        <p:nvPicPr>
          <p:cNvPr id="6" name="图片 5"/>
          <p:cNvPicPr>
            <a:picLocks noChangeAspect="1"/>
          </p:cNvPicPr>
          <p:nvPr/>
        </p:nvPicPr>
        <p:blipFill>
          <a:blip r:embed="rId3"/>
          <a:stretch>
            <a:fillRect/>
          </a:stretch>
        </p:blipFill>
        <p:spPr>
          <a:xfrm>
            <a:off x="329035" y="145785"/>
            <a:ext cx="3162797" cy="1936559"/>
          </a:xfrm>
          <a:prstGeom prst="rect">
            <a:avLst/>
          </a:prstGeom>
        </p:spPr>
      </p:pic>
      <p:sp>
        <p:nvSpPr>
          <p:cNvPr id="7" name="矩形 6"/>
          <p:cNvSpPr/>
          <p:nvPr/>
        </p:nvSpPr>
        <p:spPr>
          <a:xfrm>
            <a:off x="3642783" y="2675520"/>
            <a:ext cx="4572000" cy="938719"/>
          </a:xfrm>
          <a:prstGeom prst="rect">
            <a:avLst/>
          </a:prstGeom>
        </p:spPr>
        <p:txBody>
          <a:bodyPr>
            <a:spAutoFit/>
          </a:bodyPr>
          <a:lstStyle/>
          <a:p>
            <a:r>
              <a:rPr lang="zh-CN" altLang="en-US" sz="1100" dirty="0" smtClean="0"/>
              <a:t>抽象元素类的</a:t>
            </a:r>
            <a:r>
              <a:rPr lang="en-US" altLang="zh-CN" sz="1100" dirty="0" smtClean="0"/>
              <a:t>accept</a:t>
            </a:r>
            <a:r>
              <a:rPr lang="zh-CN" altLang="en-US" sz="1100" dirty="0" smtClean="0"/>
              <a:t>方法传入</a:t>
            </a:r>
            <a:r>
              <a:rPr lang="zh-CN" altLang="en-US" sz="1100" dirty="0"/>
              <a:t>了一个抽象访问者</a:t>
            </a:r>
            <a:r>
              <a:rPr lang="en-US" altLang="zh-CN" sz="1100" dirty="0"/>
              <a:t>Visitor</a:t>
            </a:r>
            <a:r>
              <a:rPr lang="zh-CN" altLang="en-US" sz="1100" dirty="0"/>
              <a:t>类型的参数，即针对抽象访问者进行编程，而不是具体访问者，在程序运行时再确定具体访问者的类型，并调用具体访问者对象的</a:t>
            </a:r>
            <a:r>
              <a:rPr lang="en-US" altLang="zh-CN" sz="1100" dirty="0"/>
              <a:t>visit()</a:t>
            </a:r>
            <a:r>
              <a:rPr lang="zh-CN" altLang="en-US" sz="1100" dirty="0"/>
              <a:t>方法实现对元素对象的操作</a:t>
            </a:r>
            <a:r>
              <a:rPr lang="zh-CN" altLang="en-US" sz="1100" dirty="0" smtClean="0"/>
              <a:t>。具体元素类实现</a:t>
            </a:r>
            <a:r>
              <a:rPr lang="zh-CN" altLang="en-US" sz="1100" dirty="0"/>
              <a:t>了</a:t>
            </a:r>
            <a:r>
              <a:rPr lang="en-US" altLang="zh-CN" sz="1100" dirty="0"/>
              <a:t>accept()</a:t>
            </a:r>
            <a:r>
              <a:rPr lang="zh-CN" altLang="en-US" sz="1100" dirty="0"/>
              <a:t>方法</a:t>
            </a:r>
            <a:r>
              <a:rPr lang="zh-CN" altLang="en-US" sz="1100" dirty="0" smtClean="0"/>
              <a:t>，调用</a:t>
            </a:r>
            <a:r>
              <a:rPr lang="en-US" altLang="zh-CN" sz="1100" dirty="0" smtClean="0"/>
              <a:t>visitor</a:t>
            </a:r>
            <a:r>
              <a:rPr lang="zh-CN" altLang="en-US" sz="1100" dirty="0" smtClean="0"/>
              <a:t>的</a:t>
            </a:r>
            <a:r>
              <a:rPr lang="en-US" altLang="zh-CN" sz="1100" dirty="0" smtClean="0"/>
              <a:t>visit</a:t>
            </a:r>
            <a:r>
              <a:rPr lang="zh-CN" altLang="en-US" sz="1100" dirty="0" smtClean="0"/>
              <a:t>方法实现对元素的访问，并以当前对象作为</a:t>
            </a:r>
            <a:r>
              <a:rPr lang="en-US" altLang="zh-CN" sz="1100" dirty="0" smtClean="0"/>
              <a:t>visit</a:t>
            </a:r>
            <a:r>
              <a:rPr lang="zh-CN" altLang="en-US" sz="1100" dirty="0" smtClean="0"/>
              <a:t>方法的参数，这种机制也叫双重分派。</a:t>
            </a:r>
            <a:endParaRPr lang="en-US" altLang="zh-CN" sz="1100" dirty="0" smtClean="0"/>
          </a:p>
        </p:txBody>
      </p:sp>
    </p:spTree>
    <p:extLst>
      <p:ext uri="{BB962C8B-B14F-4D97-AF65-F5344CB8AC3E}">
        <p14:creationId xmlns:p14="http://schemas.microsoft.com/office/powerpoint/2010/main" val="341923754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284057" y="250612"/>
            <a:ext cx="6291032" cy="4198831"/>
          </a:xfrm>
          <a:prstGeom prst="rect">
            <a:avLst/>
          </a:prstGeom>
        </p:spPr>
      </p:pic>
      <p:sp>
        <p:nvSpPr>
          <p:cNvPr id="3" name="文本占位符 2"/>
          <p:cNvSpPr>
            <a:spLocks noGrp="1"/>
          </p:cNvSpPr>
          <p:nvPr>
            <p:ph type="body" sz="quarter" idx="13"/>
          </p:nvPr>
        </p:nvSpPr>
        <p:spPr>
          <a:xfrm>
            <a:off x="4281069" y="2841634"/>
            <a:ext cx="3876675" cy="2132479"/>
          </a:xfrm>
        </p:spPr>
        <p:txBody>
          <a:bodyPr/>
          <a:lstStyle/>
          <a:p>
            <a:pPr marL="0" indent="0">
              <a:buNone/>
            </a:pPr>
            <a:r>
              <a:rPr lang="zh-CN" altLang="en-US" dirty="0" smtClean="0"/>
              <a:t>      对象</a:t>
            </a:r>
            <a:r>
              <a:rPr lang="zh-CN" altLang="en-US" dirty="0"/>
              <a:t>结构是一个集合，它用于存储元素对象并接受访问者的</a:t>
            </a:r>
            <a:r>
              <a:rPr lang="zh-CN" altLang="en-US" dirty="0" smtClean="0"/>
              <a:t>访问。</a:t>
            </a:r>
            <a:endParaRPr lang="zh-CN" altLang="en-US" dirty="0"/>
          </a:p>
          <a:p>
            <a:pPr marL="0" indent="0">
              <a:buNone/>
            </a:pPr>
            <a:r>
              <a:rPr lang="zh-CN" altLang="en-US" dirty="0"/>
              <a:t>      在对象结构中可以使用迭代器对存储在集合中的元素对象进行遍历，并逐个调用每一个对象的</a:t>
            </a:r>
            <a:r>
              <a:rPr lang="en-US" altLang="zh-CN" dirty="0"/>
              <a:t>accept()</a:t>
            </a:r>
            <a:r>
              <a:rPr lang="zh-CN" altLang="en-US" dirty="0"/>
              <a:t>方法，实现对元素对象的访问操作。</a:t>
            </a: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91</a:t>
            </a:fld>
            <a:endParaRPr lang="zh-CN" altLang="en-US">
              <a:solidFill>
                <a:prstClr val="black">
                  <a:tint val="75000"/>
                </a:prstClr>
              </a:solidFill>
            </a:endParaRPr>
          </a:p>
        </p:txBody>
      </p:sp>
    </p:spTree>
    <p:extLst>
      <p:ext uri="{BB962C8B-B14F-4D97-AF65-F5344CB8AC3E}">
        <p14:creationId xmlns:p14="http://schemas.microsoft.com/office/powerpoint/2010/main" val="421941270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904625" y="171424"/>
            <a:ext cx="3672147" cy="418934"/>
          </a:xfrm>
        </p:spPr>
        <p:txBody>
          <a:bodyPr>
            <a:normAutofit/>
          </a:bodyPr>
          <a:lstStyle/>
          <a:p>
            <a:r>
              <a:rPr lang="zh-CN" altLang="en-US" sz="1800" dirty="0">
                <a:latin typeface="微软雅黑" panose="020B0503020204020204" pitchFamily="34" charset="-122"/>
                <a:ea typeface="微软雅黑" panose="020B0503020204020204" pitchFamily="34" charset="-122"/>
              </a:rPr>
              <a:t>行为</a:t>
            </a:r>
            <a:r>
              <a:rPr lang="zh-CN" altLang="en-US" sz="1800" dirty="0" smtClean="0">
                <a:latin typeface="微软雅黑" panose="020B0503020204020204" pitchFamily="34" charset="-122"/>
                <a:ea typeface="微软雅黑" panose="020B0503020204020204" pitchFamily="34" charset="-122"/>
              </a:rPr>
              <a:t>型模式</a:t>
            </a:r>
            <a:r>
              <a:rPr lang="en-US" altLang="zh-CN" sz="1800" dirty="0" smtClean="0">
                <a:latin typeface="微软雅黑" panose="020B0503020204020204" pitchFamily="34" charset="-122"/>
                <a:ea typeface="微软雅黑" panose="020B0503020204020204" pitchFamily="34" charset="-122"/>
              </a:rPr>
              <a:t>-</a:t>
            </a:r>
            <a:r>
              <a:rPr lang="zh-CN" altLang="en-US" sz="1800" dirty="0" smtClean="0">
                <a:latin typeface="微软雅黑" panose="020B0503020204020204" pitchFamily="34" charset="-122"/>
                <a:ea typeface="微软雅黑" panose="020B0503020204020204" pitchFamily="34" charset="-122"/>
              </a:rPr>
              <a:t>访问者模式</a:t>
            </a:r>
            <a:endParaRPr lang="zh-CN" altLang="en-US" sz="1800" dirty="0">
              <a:latin typeface="微软雅黑" panose="020B0503020204020204" pitchFamily="34" charset="-122"/>
              <a:ea typeface="微软雅黑" panose="020B0503020204020204" pitchFamily="34" charset="-122"/>
            </a:endParaRPr>
          </a:p>
        </p:txBody>
      </p:sp>
      <p:sp>
        <p:nvSpPr>
          <p:cNvPr id="8" name="矩形 7"/>
          <p:cNvSpPr/>
          <p:nvPr/>
        </p:nvSpPr>
        <p:spPr>
          <a:xfrm>
            <a:off x="0" y="136686"/>
            <a:ext cx="754380" cy="493414"/>
          </a:xfrm>
          <a:prstGeom prst="rect">
            <a:avLst/>
          </a:prstGeom>
          <a:solidFill>
            <a:srgbClr val="4ACBD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defTabSz="342900"/>
            <a:endParaRPr lang="zh-CN" altLang="en-US" sz="1350">
              <a:solidFill>
                <a:prstClr val="white"/>
              </a:solidFill>
              <a:latin typeface="等线" panose="020F0502020204030204"/>
              <a:ea typeface="等线" panose="02010600030101010101" pitchFamily="2" charset="-122"/>
            </a:endParaRPr>
          </a:p>
        </p:txBody>
      </p:sp>
      <p:sp>
        <p:nvSpPr>
          <p:cNvPr id="11" name="标题 4"/>
          <p:cNvSpPr txBox="1">
            <a:spLocks/>
          </p:cNvSpPr>
          <p:nvPr/>
        </p:nvSpPr>
        <p:spPr>
          <a:xfrm>
            <a:off x="1121813" y="602698"/>
            <a:ext cx="6720261" cy="1422529"/>
          </a:xfrm>
          <a:prstGeom prst="rect">
            <a:avLst/>
          </a:prstGeom>
        </p:spPr>
        <p:txBody>
          <a:bodyP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50000"/>
              </a:lnSpc>
            </a:pPr>
            <a:r>
              <a:rPr lang="en-US" altLang="zh-CN" sz="1200" b="1" dirty="0" smtClean="0">
                <a:latin typeface="宋体" panose="02010600030101010101" pitchFamily="2" charset="-122"/>
                <a:ea typeface="宋体" panose="02010600030101010101" pitchFamily="2" charset="-122"/>
              </a:rPr>
              <a:t>Sunny</a:t>
            </a:r>
            <a:r>
              <a:rPr lang="zh-CN" altLang="en-US" sz="1200" b="1" dirty="0">
                <a:latin typeface="宋体" panose="02010600030101010101" pitchFamily="2" charset="-122"/>
                <a:ea typeface="宋体" panose="02010600030101010101" pitchFamily="2" charset="-122"/>
              </a:rPr>
              <a:t>软件公司欲为某银行开发一套</a:t>
            </a:r>
            <a:r>
              <a:rPr lang="en-US" altLang="zh-CN" sz="1200" b="1" dirty="0">
                <a:latin typeface="宋体" panose="02010600030101010101" pitchFamily="2" charset="-122"/>
                <a:ea typeface="宋体" panose="02010600030101010101" pitchFamily="2" charset="-122"/>
              </a:rPr>
              <a:t>OA</a:t>
            </a:r>
            <a:r>
              <a:rPr lang="zh-CN" altLang="en-US" sz="1200" b="1" dirty="0">
                <a:latin typeface="宋体" panose="02010600030101010101" pitchFamily="2" charset="-122"/>
                <a:ea typeface="宋体" panose="02010600030101010101" pitchFamily="2" charset="-122"/>
              </a:rPr>
              <a:t>系统，在该</a:t>
            </a:r>
            <a:r>
              <a:rPr lang="en-US" altLang="zh-CN" sz="1200" b="1" dirty="0">
                <a:latin typeface="宋体" panose="02010600030101010101" pitchFamily="2" charset="-122"/>
                <a:ea typeface="宋体" panose="02010600030101010101" pitchFamily="2" charset="-122"/>
              </a:rPr>
              <a:t>OA</a:t>
            </a:r>
            <a:r>
              <a:rPr lang="zh-CN" altLang="en-US" sz="1200" b="1" dirty="0">
                <a:latin typeface="宋体" panose="02010600030101010101" pitchFamily="2" charset="-122"/>
                <a:ea typeface="宋体" panose="02010600030101010101" pitchFamily="2" charset="-122"/>
              </a:rPr>
              <a:t>系统中包含一个员工信息管理子系统，该银行员工包括正式员工和临时工，每周人力资源部和财务部等部门需要对员工数据进行汇总，汇总数据包括员工工作时间、员工工资等。该公司基本制度如下</a:t>
            </a:r>
            <a:r>
              <a:rPr lang="zh-CN" altLang="en-US" sz="1200" b="1" dirty="0" smtClean="0">
                <a:latin typeface="宋体" panose="02010600030101010101" pitchFamily="2" charset="-122"/>
                <a:ea typeface="宋体" panose="02010600030101010101" pitchFamily="2" charset="-122"/>
              </a:rPr>
              <a:t>：</a:t>
            </a:r>
            <a:endParaRPr lang="zh-CN" altLang="en-US" sz="1200" b="1" dirty="0">
              <a:latin typeface="宋体" panose="02010600030101010101" pitchFamily="2" charset="-122"/>
              <a:ea typeface="宋体" panose="02010600030101010101" pitchFamily="2" charset="-122"/>
            </a:endParaRPr>
          </a:p>
          <a:p>
            <a:pPr>
              <a:lnSpc>
                <a:spcPct val="150000"/>
              </a:lnSpc>
            </a:pPr>
            <a:r>
              <a:rPr lang="zh-CN" altLang="en-US" sz="1200" b="1" dirty="0">
                <a:latin typeface="宋体" panose="02010600030101010101" pitchFamily="2" charset="-122"/>
                <a:ea typeface="宋体" panose="02010600030101010101" pitchFamily="2" charset="-122"/>
              </a:rPr>
              <a:t> </a:t>
            </a:r>
            <a:r>
              <a:rPr lang="en-US" altLang="zh-CN" sz="1200" b="1" dirty="0" smtClean="0">
                <a:latin typeface="宋体" panose="02010600030101010101" pitchFamily="2" charset="-122"/>
                <a:ea typeface="宋体" panose="02010600030101010101" pitchFamily="2" charset="-122"/>
              </a:rPr>
              <a:t>(</a:t>
            </a:r>
            <a:r>
              <a:rPr lang="en-US" altLang="zh-CN" sz="1200" b="1" dirty="0">
                <a:latin typeface="宋体" panose="02010600030101010101" pitchFamily="2" charset="-122"/>
                <a:ea typeface="宋体" panose="02010600030101010101" pitchFamily="2" charset="-122"/>
              </a:rPr>
              <a:t>1) </a:t>
            </a:r>
            <a:r>
              <a:rPr lang="zh-CN" altLang="en-US" sz="1200" b="1" dirty="0">
                <a:latin typeface="宋体" panose="02010600030101010101" pitchFamily="2" charset="-122"/>
                <a:ea typeface="宋体" panose="02010600030101010101" pitchFamily="2" charset="-122"/>
              </a:rPr>
              <a:t>正式</a:t>
            </a:r>
            <a:r>
              <a:rPr lang="zh-CN" altLang="en-US" sz="1200" b="1" dirty="0" smtClean="0">
                <a:latin typeface="宋体" panose="02010600030101010101" pitchFamily="2" charset="-122"/>
                <a:ea typeface="宋体" panose="02010600030101010101" pitchFamily="2" charset="-122"/>
              </a:rPr>
              <a:t>员工每</a:t>
            </a:r>
            <a:r>
              <a:rPr lang="zh-CN" altLang="en-US" sz="1200" b="1" dirty="0">
                <a:latin typeface="宋体" panose="02010600030101010101" pitchFamily="2" charset="-122"/>
                <a:ea typeface="宋体" panose="02010600030101010101" pitchFamily="2" charset="-122"/>
              </a:rPr>
              <a:t>周工作时间为</a:t>
            </a:r>
            <a:r>
              <a:rPr lang="en-US" altLang="zh-CN" sz="1200" b="1" dirty="0">
                <a:latin typeface="宋体" panose="02010600030101010101" pitchFamily="2" charset="-122"/>
                <a:ea typeface="宋体" panose="02010600030101010101" pitchFamily="2" charset="-122"/>
              </a:rPr>
              <a:t>40</a:t>
            </a:r>
            <a:r>
              <a:rPr lang="zh-CN" altLang="en-US" sz="1200" b="1" dirty="0">
                <a:latin typeface="宋体" panose="02010600030101010101" pitchFamily="2" charset="-122"/>
                <a:ea typeface="宋体" panose="02010600030101010101" pitchFamily="2" charset="-122"/>
              </a:rPr>
              <a:t>小时，不同级别、不同部门的员工每周基本工资不同；如果超过</a:t>
            </a:r>
            <a:r>
              <a:rPr lang="en-US" altLang="zh-CN" sz="1200" b="1" dirty="0">
                <a:latin typeface="宋体" panose="02010600030101010101" pitchFamily="2" charset="-122"/>
                <a:ea typeface="宋体" panose="02010600030101010101" pitchFamily="2" charset="-122"/>
              </a:rPr>
              <a:t>40</a:t>
            </a:r>
            <a:r>
              <a:rPr lang="zh-CN" altLang="en-US" sz="1200" b="1" dirty="0">
                <a:latin typeface="宋体" panose="02010600030101010101" pitchFamily="2" charset="-122"/>
                <a:ea typeface="宋体" panose="02010600030101010101" pitchFamily="2" charset="-122"/>
              </a:rPr>
              <a:t>小时，超出部分</a:t>
            </a:r>
            <a:r>
              <a:rPr lang="zh-CN" altLang="en-US" sz="1200" b="1" dirty="0" smtClean="0">
                <a:latin typeface="宋体" panose="02010600030101010101" pitchFamily="2" charset="-122"/>
                <a:ea typeface="宋体" panose="02010600030101010101" pitchFamily="2" charset="-122"/>
              </a:rPr>
              <a:t>按照</a:t>
            </a:r>
            <a:r>
              <a:rPr lang="en-US" altLang="zh-CN" sz="1200" b="1" dirty="0" smtClean="0">
                <a:latin typeface="宋体" panose="02010600030101010101" pitchFamily="2" charset="-122"/>
                <a:ea typeface="宋体" panose="02010600030101010101" pitchFamily="2" charset="-122"/>
              </a:rPr>
              <a:t>20</a:t>
            </a:r>
            <a:r>
              <a:rPr lang="zh-CN" altLang="en-US" sz="1200" b="1" dirty="0" smtClean="0">
                <a:latin typeface="宋体" panose="02010600030101010101" pitchFamily="2" charset="-122"/>
                <a:ea typeface="宋体" panose="02010600030101010101" pitchFamily="2" charset="-122"/>
              </a:rPr>
              <a:t>元</a:t>
            </a:r>
            <a:r>
              <a:rPr lang="en-US" altLang="zh-CN" sz="1200" b="1" dirty="0">
                <a:latin typeface="宋体" panose="02010600030101010101" pitchFamily="2" charset="-122"/>
                <a:ea typeface="宋体" panose="02010600030101010101" pitchFamily="2" charset="-122"/>
              </a:rPr>
              <a:t>/</a:t>
            </a:r>
            <a:r>
              <a:rPr lang="zh-CN" altLang="en-US" sz="1200" b="1" dirty="0">
                <a:latin typeface="宋体" panose="02010600030101010101" pitchFamily="2" charset="-122"/>
                <a:ea typeface="宋体" panose="02010600030101010101" pitchFamily="2" charset="-122"/>
              </a:rPr>
              <a:t>小时</a:t>
            </a:r>
            <a:r>
              <a:rPr lang="zh-CN" altLang="en-US" sz="1200" b="1" dirty="0" smtClean="0">
                <a:latin typeface="宋体" panose="02010600030101010101" pitchFamily="2" charset="-122"/>
                <a:ea typeface="宋体" panose="02010600030101010101" pitchFamily="2" charset="-122"/>
              </a:rPr>
              <a:t>作为加班费；</a:t>
            </a:r>
            <a:r>
              <a:rPr lang="zh-CN" altLang="en-US" sz="1200" b="1" dirty="0">
                <a:latin typeface="宋体" panose="02010600030101010101" pitchFamily="2" charset="-122"/>
                <a:ea typeface="宋体" panose="02010600030101010101" pitchFamily="2" charset="-122"/>
              </a:rPr>
              <a:t>如果少于</a:t>
            </a:r>
            <a:r>
              <a:rPr lang="en-US" altLang="zh-CN" sz="1200" b="1" dirty="0">
                <a:latin typeface="宋体" panose="02010600030101010101" pitchFamily="2" charset="-122"/>
                <a:ea typeface="宋体" panose="02010600030101010101" pitchFamily="2" charset="-122"/>
              </a:rPr>
              <a:t>40</a:t>
            </a:r>
            <a:r>
              <a:rPr lang="zh-CN" altLang="en-US" sz="1200" b="1" dirty="0">
                <a:latin typeface="宋体" panose="02010600030101010101" pitchFamily="2" charset="-122"/>
                <a:ea typeface="宋体" panose="02010600030101010101" pitchFamily="2" charset="-122"/>
              </a:rPr>
              <a:t>小时，所缺时间按照请假处理，请假所扣工资</a:t>
            </a:r>
            <a:r>
              <a:rPr lang="zh-CN" altLang="en-US" sz="1200" b="1" dirty="0" smtClean="0">
                <a:latin typeface="宋体" panose="02010600030101010101" pitchFamily="2" charset="-122"/>
                <a:ea typeface="宋体" panose="02010600030101010101" pitchFamily="2" charset="-122"/>
              </a:rPr>
              <a:t>以</a:t>
            </a:r>
            <a:r>
              <a:rPr lang="en-US" altLang="zh-CN" sz="1200" b="1" dirty="0" smtClean="0">
                <a:latin typeface="宋体" panose="02010600030101010101" pitchFamily="2" charset="-122"/>
                <a:ea typeface="宋体" panose="02010600030101010101" pitchFamily="2" charset="-122"/>
              </a:rPr>
              <a:t>80</a:t>
            </a:r>
            <a:r>
              <a:rPr lang="zh-CN" altLang="en-US" sz="1200" b="1" dirty="0" smtClean="0">
                <a:latin typeface="宋体" panose="02010600030101010101" pitchFamily="2" charset="-122"/>
                <a:ea typeface="宋体" panose="02010600030101010101" pitchFamily="2" charset="-122"/>
              </a:rPr>
              <a:t>元</a:t>
            </a:r>
            <a:r>
              <a:rPr lang="en-US" altLang="zh-CN" sz="1200" b="1" dirty="0" smtClean="0">
                <a:latin typeface="宋体" panose="02010600030101010101" pitchFamily="2" charset="-122"/>
                <a:ea typeface="宋体" panose="02010600030101010101" pitchFamily="2" charset="-122"/>
              </a:rPr>
              <a:t>/</a:t>
            </a:r>
            <a:r>
              <a:rPr lang="zh-CN" altLang="en-US" sz="1200" b="1" dirty="0" smtClean="0">
                <a:latin typeface="宋体" panose="02010600030101010101" pitchFamily="2" charset="-122"/>
                <a:ea typeface="宋体" panose="02010600030101010101" pitchFamily="2" charset="-122"/>
              </a:rPr>
              <a:t>小时计算</a:t>
            </a:r>
            <a:r>
              <a:rPr lang="zh-CN" altLang="en-US" sz="1200" b="1" dirty="0">
                <a:latin typeface="宋体" panose="02010600030101010101" pitchFamily="2" charset="-122"/>
                <a:ea typeface="宋体" panose="02010600030101010101" pitchFamily="2" charset="-122"/>
              </a:rPr>
              <a:t>，直到基本工资扣除到零为止。除了记录实际工作时间外，人力资源部需记录加班时长或请假时长，作为员工平时表现的一项依据。</a:t>
            </a:r>
          </a:p>
          <a:p>
            <a:pPr>
              <a:lnSpc>
                <a:spcPct val="150000"/>
              </a:lnSpc>
            </a:pPr>
            <a:r>
              <a:rPr lang="en-US" altLang="zh-CN" sz="1200" b="1" dirty="0" smtClean="0">
                <a:latin typeface="宋体" panose="02010600030101010101" pitchFamily="2" charset="-122"/>
                <a:ea typeface="宋体" panose="02010600030101010101" pitchFamily="2" charset="-122"/>
              </a:rPr>
              <a:t>(</a:t>
            </a:r>
            <a:r>
              <a:rPr lang="en-US" altLang="zh-CN" sz="1200" b="1" dirty="0">
                <a:latin typeface="宋体" panose="02010600030101010101" pitchFamily="2" charset="-122"/>
                <a:ea typeface="宋体" panose="02010600030101010101" pitchFamily="2" charset="-122"/>
              </a:rPr>
              <a:t>2) </a:t>
            </a:r>
            <a:r>
              <a:rPr lang="zh-CN" altLang="en-US" sz="1200" b="1" dirty="0" smtClean="0">
                <a:latin typeface="宋体" panose="02010600030101010101" pitchFamily="2" charset="-122"/>
                <a:ea typeface="宋体" panose="02010600030101010101" pitchFamily="2" charset="-122"/>
              </a:rPr>
              <a:t>临时工每</a:t>
            </a:r>
            <a:r>
              <a:rPr lang="zh-CN" altLang="en-US" sz="1200" b="1" dirty="0">
                <a:latin typeface="宋体" panose="02010600030101010101" pitchFamily="2" charset="-122"/>
                <a:ea typeface="宋体" panose="02010600030101010101" pitchFamily="2" charset="-122"/>
              </a:rPr>
              <a:t>周工作时间不固定，基本工资按小时计算，不同岗位的临时工小时工资不同。人力资源部只需记录实际工作时间。</a:t>
            </a:r>
          </a:p>
          <a:p>
            <a:pPr>
              <a:lnSpc>
                <a:spcPct val="150000"/>
              </a:lnSpc>
            </a:pPr>
            <a:r>
              <a:rPr lang="zh-CN" altLang="en-US" sz="1200" b="1" dirty="0" smtClean="0">
                <a:latin typeface="宋体" panose="02010600030101010101" pitchFamily="2" charset="-122"/>
                <a:ea typeface="宋体" panose="02010600030101010101" pitchFamily="2" charset="-122"/>
              </a:rPr>
              <a:t>人力资源</a:t>
            </a:r>
            <a:r>
              <a:rPr lang="zh-CN" altLang="en-US" sz="1200" b="1" dirty="0">
                <a:latin typeface="宋体" panose="02010600030101010101" pitchFamily="2" charset="-122"/>
                <a:ea typeface="宋体" panose="02010600030101010101" pitchFamily="2" charset="-122"/>
              </a:rPr>
              <a:t>部和财务部工作人员可以根据各自的需要对员工数据进行汇总处理，人力资源部负责汇总每周员工工作时间，而财务部负责计算每周员工工资。</a:t>
            </a:r>
            <a:endParaRPr lang="en-US" altLang="zh-CN" sz="12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3144793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75273" y="273918"/>
            <a:ext cx="3944307" cy="741839"/>
          </a:xfrm>
        </p:spPr>
        <p:txBody>
          <a:bodyPr/>
          <a:lstStyle/>
          <a:p>
            <a:r>
              <a:rPr lang="zh-CN" altLang="en-US" dirty="0" smtClean="0"/>
              <a:t>完整解决方案</a:t>
            </a:r>
            <a:endParaRPr lang="zh-CN" altLang="en-US" dirty="0"/>
          </a:p>
        </p:txBody>
      </p:sp>
      <p:sp>
        <p:nvSpPr>
          <p:cNvPr id="3" name="文本占位符 2"/>
          <p:cNvSpPr>
            <a:spLocks noGrp="1"/>
          </p:cNvSpPr>
          <p:nvPr>
            <p:ph type="body" sz="quarter" idx="13"/>
          </p:nvPr>
        </p:nvSpPr>
        <p:spPr>
          <a:xfrm>
            <a:off x="5777975" y="1158218"/>
            <a:ext cx="2234879" cy="3346048"/>
          </a:xfrm>
        </p:spPr>
        <p:txBody>
          <a:bodyPr/>
          <a:lstStyle/>
          <a:p>
            <a:pPr marL="0" indent="0">
              <a:buNone/>
            </a:pPr>
            <a:r>
              <a:rPr lang="en-US" altLang="zh-CN" dirty="0" err="1" smtClean="0"/>
              <a:t>FADepartment</a:t>
            </a:r>
            <a:r>
              <a:rPr lang="zh-CN" altLang="en-US" dirty="0"/>
              <a:t>表示财务</a:t>
            </a:r>
            <a:r>
              <a:rPr lang="zh-CN" altLang="en-US" dirty="0" smtClean="0"/>
              <a:t>部</a:t>
            </a:r>
            <a:r>
              <a:rPr lang="en-US" altLang="zh-CN" dirty="0" err="1" smtClean="0"/>
              <a:t>HRDepartment</a:t>
            </a:r>
            <a:r>
              <a:rPr lang="zh-CN" altLang="en-US" dirty="0"/>
              <a:t>表示人力资源</a:t>
            </a:r>
            <a:r>
              <a:rPr lang="zh-CN" altLang="en-US" dirty="0" smtClean="0"/>
              <a:t>部；它们</a:t>
            </a:r>
            <a:r>
              <a:rPr lang="zh-CN" altLang="en-US" dirty="0"/>
              <a:t>充当具体访问者角色</a:t>
            </a:r>
            <a:r>
              <a:rPr lang="zh-CN" altLang="en-US" dirty="0" smtClean="0"/>
              <a:t>，</a:t>
            </a:r>
            <a:endParaRPr lang="en-US" altLang="zh-CN" dirty="0"/>
          </a:p>
          <a:p>
            <a:pPr marL="0" indent="0">
              <a:buNone/>
            </a:pPr>
            <a:r>
              <a:rPr lang="en-US" altLang="zh-CN" dirty="0" err="1" smtClean="0"/>
              <a:t>EmployeeList</a:t>
            </a:r>
            <a:r>
              <a:rPr lang="zh-CN" altLang="en-US" dirty="0"/>
              <a:t>充当对象结构，用于存储员工列表</a:t>
            </a:r>
            <a:r>
              <a:rPr lang="zh-CN" altLang="en-US" dirty="0" smtClean="0"/>
              <a:t>；</a:t>
            </a:r>
            <a:endParaRPr lang="en-US" altLang="zh-CN" dirty="0" smtClean="0"/>
          </a:p>
          <a:p>
            <a:pPr marL="0" indent="0">
              <a:buNone/>
            </a:pPr>
            <a:r>
              <a:rPr lang="en-US" altLang="zh-CN" dirty="0" err="1" smtClean="0"/>
              <a:t>FulltimeEmployee</a:t>
            </a:r>
            <a:r>
              <a:rPr lang="zh-CN" altLang="en-US" dirty="0"/>
              <a:t>表示正式员工，</a:t>
            </a:r>
            <a:r>
              <a:rPr lang="en-US" altLang="zh-CN" dirty="0" err="1"/>
              <a:t>ParttimeEmployee</a:t>
            </a:r>
            <a:r>
              <a:rPr lang="zh-CN" altLang="en-US" dirty="0"/>
              <a:t>表示临时工，它们充当具体元素</a:t>
            </a:r>
            <a:r>
              <a:rPr lang="zh-CN" altLang="en-US" dirty="0" smtClean="0"/>
              <a:t>角色</a:t>
            </a:r>
            <a:endParaRPr lang="zh-CN" altLang="en-US" dirty="0"/>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93</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401320" y="644837"/>
            <a:ext cx="5159891" cy="4123796"/>
          </a:xfrm>
          <a:prstGeom prst="rect">
            <a:avLst/>
          </a:prstGeom>
        </p:spPr>
      </p:pic>
    </p:spTree>
    <p:extLst>
      <p:ext uri="{BB962C8B-B14F-4D97-AF65-F5344CB8AC3E}">
        <p14:creationId xmlns:p14="http://schemas.microsoft.com/office/powerpoint/2010/main" val="29302499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5019362" y="1533758"/>
            <a:ext cx="3876675" cy="2132479"/>
          </a:xfrm>
        </p:spPr>
        <p:txBody>
          <a:bodyPr/>
          <a:lstStyle/>
          <a:p>
            <a:r>
              <a:rPr lang="zh-CN" altLang="en-US" dirty="0" smtClean="0"/>
              <a:t>编写一个客户端测试代码。定义员工对象结构，分别添加全职、临时员工，之后初始化一个访问者，访问者可以用</a:t>
            </a:r>
            <a:r>
              <a:rPr lang="en-US" altLang="zh-CN" dirty="0" err="1" smtClean="0"/>
              <a:t>getBean</a:t>
            </a:r>
            <a:r>
              <a:rPr lang="zh-CN" altLang="en-US" dirty="0" smtClean="0"/>
              <a:t>的方式决定是财务部还是人力资源部，不同部门对这个员工列表的</a:t>
            </a:r>
            <a:r>
              <a:rPr lang="en-US" altLang="zh-CN" dirty="0" smtClean="0"/>
              <a:t>visit()</a:t>
            </a:r>
            <a:r>
              <a:rPr lang="zh-CN" altLang="en-US" dirty="0" smtClean="0"/>
              <a:t>操作是不同的，之后调用对象结构的</a:t>
            </a:r>
            <a:r>
              <a:rPr lang="en-US" altLang="zh-CN" dirty="0" smtClean="0"/>
              <a:t>accept</a:t>
            </a:r>
            <a:r>
              <a:rPr lang="zh-CN" altLang="en-US" dirty="0" smtClean="0"/>
              <a:t>方法进行操作。</a:t>
            </a:r>
            <a:endParaRPr lang="zh-CN" altLang="en-US" dirty="0"/>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94</a:t>
            </a:fld>
            <a:endParaRPr lang="zh-CN" altLang="en-US">
              <a:solidFill>
                <a:prstClr val="black">
                  <a:tint val="75000"/>
                </a:prstClr>
              </a:solidFill>
            </a:endParaRPr>
          </a:p>
        </p:txBody>
      </p:sp>
      <p:pic>
        <p:nvPicPr>
          <p:cNvPr id="5" name="图片 4"/>
          <p:cNvPicPr>
            <a:picLocks noChangeAspect="1"/>
          </p:cNvPicPr>
          <p:nvPr/>
        </p:nvPicPr>
        <p:blipFill>
          <a:blip r:embed="rId2"/>
          <a:stretch>
            <a:fillRect/>
          </a:stretch>
        </p:blipFill>
        <p:spPr>
          <a:xfrm>
            <a:off x="592350" y="399627"/>
            <a:ext cx="3982931" cy="3922278"/>
          </a:xfrm>
          <a:prstGeom prst="rect">
            <a:avLst/>
          </a:prstGeom>
        </p:spPr>
      </p:pic>
    </p:spTree>
    <p:extLst>
      <p:ext uri="{BB962C8B-B14F-4D97-AF65-F5344CB8AC3E}">
        <p14:creationId xmlns:p14="http://schemas.microsoft.com/office/powerpoint/2010/main" val="378751991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25356" y="526144"/>
            <a:ext cx="4726860" cy="3784388"/>
          </a:xfrm>
          <a:prstGeom prst="rect">
            <a:avLst/>
          </a:prstGeom>
        </p:spPr>
      </p:pic>
      <p:sp>
        <p:nvSpPr>
          <p:cNvPr id="2" name="文本占位符 1"/>
          <p:cNvSpPr>
            <a:spLocks noGrp="1"/>
          </p:cNvSpPr>
          <p:nvPr>
            <p:ph type="body" sz="quarter" idx="10"/>
          </p:nvPr>
        </p:nvSpPr>
        <p:spPr>
          <a:xfrm>
            <a:off x="234632" y="155225"/>
            <a:ext cx="3944307" cy="741839"/>
          </a:xfrm>
        </p:spPr>
        <p:txBody>
          <a:bodyPr/>
          <a:lstStyle/>
          <a:p>
            <a:r>
              <a:rPr lang="zh-CN" altLang="en-US" dirty="0" smtClean="0"/>
              <a:t>访问者模式与组合模式联用</a:t>
            </a:r>
            <a:endParaRPr lang="zh-CN" altLang="en-US" dirty="0"/>
          </a:p>
        </p:txBody>
      </p:sp>
      <p:sp>
        <p:nvSpPr>
          <p:cNvPr id="3" name="文本占位符 2"/>
          <p:cNvSpPr>
            <a:spLocks noGrp="1"/>
          </p:cNvSpPr>
          <p:nvPr>
            <p:ph type="body" sz="quarter" idx="13"/>
          </p:nvPr>
        </p:nvSpPr>
        <p:spPr>
          <a:xfrm>
            <a:off x="5252216" y="1162446"/>
            <a:ext cx="3177641" cy="1411422"/>
          </a:xfrm>
        </p:spPr>
        <p:txBody>
          <a:bodyPr/>
          <a:lstStyle/>
          <a:p>
            <a:pPr marL="0" indent="0">
              <a:buNone/>
            </a:pPr>
            <a:r>
              <a:rPr lang="zh-CN" altLang="en-US" dirty="0" smtClean="0"/>
              <a:t>在</a:t>
            </a:r>
            <a:r>
              <a:rPr lang="zh-CN" altLang="en-US" dirty="0"/>
              <a:t>访问者模式中，包含一个用于存储元素对象集合的对象结构，我们通常可以使用迭代器来遍历对象结构，同时具体元素之间可以存在整体与部分关系，有些元素作为容器对象，有些元素作为成员对象，可以使用组合模式来组织元素</a:t>
            </a: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95</a:t>
            </a:fld>
            <a:endParaRPr lang="zh-CN" altLang="en-US">
              <a:solidFill>
                <a:prstClr val="black">
                  <a:tint val="75000"/>
                </a:prstClr>
              </a:solidFill>
            </a:endParaRPr>
          </a:p>
        </p:txBody>
      </p:sp>
    </p:spTree>
    <p:extLst>
      <p:ext uri="{BB962C8B-B14F-4D97-AF65-F5344CB8AC3E}">
        <p14:creationId xmlns:p14="http://schemas.microsoft.com/office/powerpoint/2010/main" val="80922407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979796" y="254864"/>
            <a:ext cx="7334078" cy="1200329"/>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sz="1200" b="1" dirty="0" smtClean="0"/>
              <a:t>增加</a:t>
            </a:r>
            <a:r>
              <a:rPr lang="zh-CN" altLang="en-US" sz="1200" b="1" dirty="0"/>
              <a:t>新的访问</a:t>
            </a:r>
            <a:r>
              <a:rPr lang="zh-CN" altLang="en-US" sz="1200" b="1" dirty="0" smtClean="0"/>
              <a:t>操作意味着</a:t>
            </a:r>
            <a:r>
              <a:rPr lang="zh-CN" altLang="en-US" sz="1200" b="1" dirty="0"/>
              <a:t>增加一个新的具体访问者类，实现简单，无须修改源代码，符合</a:t>
            </a:r>
            <a:r>
              <a:rPr lang="zh-CN" altLang="en-US" sz="1200" b="1" dirty="0" smtClean="0"/>
              <a:t>“开闭原则”</a:t>
            </a:r>
            <a:endParaRPr lang="zh-CN" altLang="en-US" sz="1200" b="1" dirty="0"/>
          </a:p>
          <a:p>
            <a:pPr marL="285750" indent="-285750">
              <a:lnSpc>
                <a:spcPct val="150000"/>
              </a:lnSpc>
              <a:buFont typeface="Wingdings" panose="05000000000000000000" pitchFamily="2" charset="2"/>
              <a:buChar char="Ø"/>
            </a:pPr>
            <a:r>
              <a:rPr lang="zh-CN" altLang="en-US" sz="1200" b="1" dirty="0" smtClean="0"/>
              <a:t>将</a:t>
            </a:r>
            <a:r>
              <a:rPr lang="zh-CN" altLang="en-US" sz="1200" b="1" dirty="0"/>
              <a:t>有关元素对象的访问行为集中到一个访问者对象中，而不是分散在一个个的元素类中。类的职责更加清晰，有利于对象结构中元素对象的复用，相同的对象结构可以供多个不同的访问者访问</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让</a:t>
            </a:r>
            <a:r>
              <a:rPr lang="zh-CN" altLang="en-US" sz="1200" b="1" dirty="0"/>
              <a:t>用户能够在不修改现有元素类层次结构的情况下，定义作用于该层次结构的操作。</a:t>
            </a:r>
            <a:endParaRPr lang="zh-CN" altLang="en-US" sz="1200" b="1" dirty="0">
              <a:latin typeface="-apple-system"/>
            </a:endParaRPr>
          </a:p>
        </p:txBody>
      </p:sp>
      <p:sp>
        <p:nvSpPr>
          <p:cNvPr id="4" name="灯片编号占位符 3"/>
          <p:cNvSpPr>
            <a:spLocks noGrp="1"/>
          </p:cNvSpPr>
          <p:nvPr>
            <p:ph type="sldNum" sz="quarter" idx="16"/>
          </p:nvPr>
        </p:nvSpPr>
        <p:spPr/>
        <p:txBody>
          <a:bodyPr/>
          <a:lstStyle/>
          <a:p>
            <a:pPr defTabSz="685800"/>
            <a:fld id="{4B9E97A7-14A0-4DB7-98A3-0C8F6502D3B1}" type="slidenum">
              <a:rPr lang="zh-CN" altLang="en-US" smtClean="0">
                <a:solidFill>
                  <a:prstClr val="black">
                    <a:tint val="75000"/>
                  </a:prstClr>
                </a:solidFill>
              </a:rPr>
              <a:pPr defTabSz="685800"/>
              <a:t>96</a:t>
            </a:fld>
            <a:endParaRPr lang="zh-CN" altLang="en-US" dirty="0">
              <a:solidFill>
                <a:prstClr val="black">
                  <a:tint val="75000"/>
                </a:prstClr>
              </a:solidFill>
            </a:endParaRPr>
          </a:p>
        </p:txBody>
      </p:sp>
      <p:sp>
        <p:nvSpPr>
          <p:cNvPr id="5" name="矩形 4"/>
          <p:cNvSpPr/>
          <p:nvPr/>
        </p:nvSpPr>
        <p:spPr>
          <a:xfrm>
            <a:off x="487353" y="254864"/>
            <a:ext cx="492443" cy="276999"/>
          </a:xfrm>
          <a:prstGeom prst="rect">
            <a:avLst/>
          </a:prstGeom>
          <a:solidFill>
            <a:srgbClr val="4ACBD6"/>
          </a:solidFill>
          <a:ln w="12700">
            <a:solidFill>
              <a:srgbClr val="4ACBD6"/>
            </a:solidFill>
          </a:ln>
        </p:spPr>
        <p:txBody>
          <a:bodyPr wrap="none">
            <a:spAutoFit/>
          </a:bodyPr>
          <a:lstStyle/>
          <a:p>
            <a:r>
              <a:rPr lang="zh-CN" altLang="en-US" sz="1200" b="1" dirty="0" smtClean="0">
                <a:latin typeface="微软雅黑" panose="020B0503020204020204" pitchFamily="34" charset="-122"/>
                <a:ea typeface="微软雅黑" panose="020B0503020204020204" pitchFamily="34" charset="-122"/>
              </a:rPr>
              <a:t>优点</a:t>
            </a:r>
            <a:endParaRPr lang="en-US" altLang="zh-CN" sz="1200" b="1"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flipH="1">
            <a:off x="1165337" y="252591"/>
            <a:ext cx="6529170" cy="0"/>
          </a:xfrm>
          <a:prstGeom prst="line">
            <a:avLst/>
          </a:prstGeom>
          <a:ln w="19050">
            <a:solidFill>
              <a:srgbClr val="4ACBD6"/>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1047922" y="2740568"/>
            <a:ext cx="7467427" cy="1754326"/>
          </a:xfrm>
          <a:prstGeom prst="rect">
            <a:avLst/>
          </a:prstGeom>
        </p:spPr>
        <p:txBody>
          <a:bodyPr wrap="square">
            <a:spAutoFit/>
          </a:bodyPr>
          <a:lstStyle/>
          <a:p>
            <a:pPr>
              <a:lnSpc>
                <a:spcPct val="150000"/>
              </a:lnSpc>
            </a:pPr>
            <a:endParaRPr lang="en-US" altLang="zh-CN" sz="1200" b="1" dirty="0" smtClean="0"/>
          </a:p>
          <a:p>
            <a:pPr marL="285750" indent="-285750">
              <a:lnSpc>
                <a:spcPct val="150000"/>
              </a:lnSpc>
              <a:buFont typeface="Wingdings" panose="05000000000000000000" pitchFamily="2" charset="2"/>
              <a:buChar char="Ø"/>
            </a:pPr>
            <a:r>
              <a:rPr lang="zh-CN" altLang="en-US" sz="1200" b="1" dirty="0" smtClean="0"/>
              <a:t>一</a:t>
            </a:r>
            <a:r>
              <a:rPr lang="zh-CN" altLang="en-US" sz="1200" b="1" dirty="0"/>
              <a:t>个对象结构包含多个类型的对象</a:t>
            </a:r>
            <a:r>
              <a:rPr lang="zh-CN" altLang="en-US" sz="1200" b="1" dirty="0" smtClean="0"/>
              <a:t>，如果希望</a:t>
            </a:r>
            <a:r>
              <a:rPr lang="zh-CN" altLang="en-US" sz="1200" b="1" dirty="0"/>
              <a:t>对这些对象实施一些依赖其具体类型的操作</a:t>
            </a:r>
            <a:r>
              <a:rPr lang="zh-CN" altLang="en-US" sz="1200" b="1" dirty="0" smtClean="0"/>
              <a:t>。使用访问者</a:t>
            </a:r>
            <a:endParaRPr lang="zh-CN" altLang="en-US" sz="1200" b="1" dirty="0"/>
          </a:p>
          <a:p>
            <a:pPr marL="285750" indent="-285750">
              <a:lnSpc>
                <a:spcPct val="150000"/>
              </a:lnSpc>
              <a:buFont typeface="Wingdings" panose="05000000000000000000" pitchFamily="2" charset="2"/>
              <a:buChar char="Ø"/>
            </a:pPr>
            <a:r>
              <a:rPr lang="zh-CN" altLang="en-US" sz="1200" b="1" dirty="0" smtClean="0"/>
              <a:t>需要</a:t>
            </a:r>
            <a:r>
              <a:rPr lang="zh-CN" altLang="en-US" sz="1200" b="1" dirty="0"/>
              <a:t>对一个对象结构中的对象进行很多不同的并且不相关的操作，而需要避免让这些操作“污染”这些对象的类，也不希望在增加新操作时修改这些类。访问者模式使得我们可以将相关的访问操作集中起来定义在访问者类中，对象结构可以被多个不同的访问者类所使用，将对象本身与对象的访问操作分离</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en-US" altLang="zh-CN" sz="1200" b="1" dirty="0" smtClean="0"/>
              <a:t> </a:t>
            </a:r>
            <a:r>
              <a:rPr lang="zh-CN" altLang="en-US" sz="1200" b="1" dirty="0"/>
              <a:t>对象结构中对象对应的类很少改变，但经常需要在此对象结构上定义新的操作。</a:t>
            </a:r>
            <a:endParaRPr lang="zh-CN" altLang="en-US" sz="1200" b="1" dirty="0" smtClean="0"/>
          </a:p>
        </p:txBody>
      </p:sp>
      <p:sp>
        <p:nvSpPr>
          <p:cNvPr id="14" name="矩形 13"/>
          <p:cNvSpPr/>
          <p:nvPr/>
        </p:nvSpPr>
        <p:spPr>
          <a:xfrm>
            <a:off x="487351" y="1751409"/>
            <a:ext cx="492443" cy="276999"/>
          </a:xfrm>
          <a:prstGeom prst="rect">
            <a:avLst/>
          </a:prstGeom>
          <a:solidFill>
            <a:srgbClr val="FFC000"/>
          </a:solidFill>
          <a:ln w="12700">
            <a:solidFill>
              <a:srgbClr val="FFC000"/>
            </a:solidFill>
          </a:ln>
        </p:spPr>
        <p:txBody>
          <a:bodyPr wrap="none">
            <a:spAutoFit/>
          </a:bodyPr>
          <a:lstStyle/>
          <a:p>
            <a:r>
              <a:rPr lang="zh-CN" altLang="en-US" sz="1200" b="1" dirty="0">
                <a:latin typeface="微软雅黑" panose="020B0503020204020204" pitchFamily="34" charset="-122"/>
                <a:ea typeface="微软雅黑" panose="020B0503020204020204" pitchFamily="34" charset="-122"/>
              </a:rPr>
              <a:t>缺点</a:t>
            </a:r>
            <a:endParaRPr lang="en-US" altLang="zh-CN" sz="1200" b="1"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1165337" y="1631010"/>
            <a:ext cx="691525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333464" y="2895742"/>
            <a:ext cx="800219" cy="276999"/>
          </a:xfrm>
          <a:prstGeom prst="rect">
            <a:avLst/>
          </a:prstGeom>
          <a:solidFill>
            <a:schemeClr val="accent6">
              <a:lumMod val="50000"/>
            </a:schemeClr>
          </a:solidFill>
          <a:ln w="12700">
            <a:solidFill>
              <a:srgbClr val="FFC000"/>
            </a:solidFill>
          </a:ln>
        </p:spPr>
        <p:txBody>
          <a:bodyPr wrap="none">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rPr>
              <a:t>适用场景</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189210" y="2938045"/>
            <a:ext cx="691525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1047923" y="1695413"/>
            <a:ext cx="7467427" cy="1200329"/>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1200" b="1" dirty="0" smtClean="0"/>
              <a:t>增加</a:t>
            </a:r>
            <a:r>
              <a:rPr lang="zh-CN" altLang="en-US" sz="1200" b="1" dirty="0"/>
              <a:t>新的元素类很困难。在访问者模式中，每增加一个新的元素类都意味着要在抽象访问者角色中增加一个新的抽象操作，并在每一个具体访问者类中增加相应的具体操作，这违背了“开闭原则”的要求</a:t>
            </a:r>
            <a:r>
              <a:rPr lang="zh-CN" altLang="en-US" sz="1200" b="1" dirty="0" smtClean="0"/>
              <a:t>。</a:t>
            </a:r>
            <a:endParaRPr lang="zh-CN" altLang="en-US" sz="1200" b="1" dirty="0"/>
          </a:p>
          <a:p>
            <a:pPr marL="285750" indent="-285750">
              <a:lnSpc>
                <a:spcPct val="150000"/>
              </a:lnSpc>
              <a:buFont typeface="Wingdings" panose="05000000000000000000" pitchFamily="2" charset="2"/>
              <a:buChar char="Ø"/>
            </a:pPr>
            <a:r>
              <a:rPr lang="zh-CN" altLang="en-US" sz="1200" b="1" dirty="0" smtClean="0"/>
              <a:t>破坏</a:t>
            </a:r>
            <a:r>
              <a:rPr lang="zh-CN" altLang="en-US" sz="1200" b="1" dirty="0"/>
              <a:t>封装。访问者模式要求访问者对象访问并调用每一个元素对象的操作，这意味着元素对象有时候必须暴露一些自己的内部操作和内部状态，否则无法供访问者访问。</a:t>
            </a:r>
            <a:endParaRPr lang="zh-CN" altLang="en-US" sz="1200" b="1" dirty="0" smtClean="0"/>
          </a:p>
        </p:txBody>
      </p:sp>
    </p:spTree>
    <p:extLst>
      <p:ext uri="{BB962C8B-B14F-4D97-AF65-F5344CB8AC3E}">
        <p14:creationId xmlns:p14="http://schemas.microsoft.com/office/powerpoint/2010/main" val="403361294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602637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TP-Link_Color">
      <a:dk1>
        <a:sysClr val="windowText" lastClr="000000"/>
      </a:dk1>
      <a:lt1>
        <a:sysClr val="window" lastClr="FFFFFF"/>
      </a:lt1>
      <a:dk2>
        <a:srgbClr val="000000"/>
      </a:dk2>
      <a:lt2>
        <a:srgbClr val="F8F8F8"/>
      </a:lt2>
      <a:accent1>
        <a:srgbClr val="4ACBD6"/>
      </a:accent1>
      <a:accent2>
        <a:srgbClr val="FFCB00"/>
      </a:accent2>
      <a:accent3>
        <a:srgbClr val="BA1365"/>
      </a:accent3>
      <a:accent4>
        <a:srgbClr val="250D6C"/>
      </a:accent4>
      <a:accent5>
        <a:srgbClr val="005565"/>
      </a:accent5>
      <a:accent6>
        <a:srgbClr val="00A3DF"/>
      </a:accent6>
      <a:hlink>
        <a:srgbClr val="36444B"/>
      </a:hlink>
      <a:folHlink>
        <a:srgbClr val="A7A9A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0" indent="0">
          <a:lnSpc>
            <a:spcPct val="120000"/>
          </a:lnSpc>
          <a:buFont typeface="Arial"/>
          <a:buNone/>
          <a:defRPr sz="1400" dirty="0" smtClean="0">
            <a:solidFill>
              <a:schemeClr val="tx1">
                <a:lumMod val="50000"/>
                <a:lumOff val="50000"/>
              </a:schemeClr>
            </a:solidFill>
            <a:latin typeface="+mn-lt"/>
            <a:cs typeface="Arial"/>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1200" dirty="0">
            <a:latin typeface="Times New Roman" panose="02020603050405020304" pitchFamily="18" charset="0"/>
            <a:ea typeface="宋体" panose="02010600030101010101" pitchFamily="2"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B6F2769-7194-4217-93D3-3AF3A4742282}">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fields"/>
    <ds:schemaRef ds:uri="http://www.w3.org/XML/1998/namespace"/>
    <ds:schemaRef ds:uri="http://purl.org/dc/dcmitype/"/>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30396</TotalTime>
  <Words>11508</Words>
  <Application>Microsoft Office PowerPoint</Application>
  <PresentationFormat>全屏显示(16:9)</PresentationFormat>
  <Paragraphs>716</Paragraphs>
  <Slides>97</Slides>
  <Notes>81</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97</vt:i4>
      </vt:variant>
    </vt:vector>
  </HeadingPairs>
  <TitlesOfParts>
    <vt:vector size="112" baseType="lpstr">
      <vt:lpstr>-apple-system</vt:lpstr>
      <vt:lpstr>Lucida Grande</vt:lpstr>
      <vt:lpstr>ＭＳ Ｐゴシック</vt:lpstr>
      <vt:lpstr>Source Code Pro</vt:lpstr>
      <vt:lpstr>等线</vt:lpstr>
      <vt:lpstr>等线 Light</vt:lpstr>
      <vt:lpstr>黑体</vt:lpstr>
      <vt:lpstr>宋体</vt:lpstr>
      <vt:lpstr>微软雅黑</vt:lpstr>
      <vt:lpstr>Arial</vt:lpstr>
      <vt:lpstr>Calibri</vt:lpstr>
      <vt:lpstr>Times New Roman</vt:lpstr>
      <vt:lpstr>Wingdings</vt:lpstr>
      <vt:lpstr>Office Theme</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admin</cp:lastModifiedBy>
  <cp:revision>1570</cp:revision>
  <dcterms:created xsi:type="dcterms:W3CDTF">2010-04-12T23:12:02Z</dcterms:created>
  <dcterms:modified xsi:type="dcterms:W3CDTF">2021-03-01T10:10:12Z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